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Light" charset="1" panose="020B0306030504020204"/>
      <p:regular r:id="rId23"/>
    </p:embeddedFont>
    <p:embeddedFont>
      <p:font typeface="Open Sans Light Italics" charset="1" panose="020B0306030504020204"/>
      <p:regular r:id="rId24"/>
    </p:embeddedFont>
    <p:embeddedFont>
      <p:font typeface="Open Sans Ultra-Bold" charset="1" panose="00000000000000000000"/>
      <p:regular r:id="rId25"/>
    </p:embeddedFont>
    <p:embeddedFont>
      <p:font typeface="Open Sans Ultra-Bold Italic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slides/slide27.xml" Type="http://schemas.openxmlformats.org/officeDocument/2006/relationships/slide"/><Relationship Id="rId54" Target="slides/slide28.xml" Type="http://schemas.openxmlformats.org/officeDocument/2006/relationships/slide"/><Relationship Id="rId55" Target="slides/slide29.xml" Type="http://schemas.openxmlformats.org/officeDocument/2006/relationships/slide"/><Relationship Id="rId56" Target="slides/slide30.xml" Type="http://schemas.openxmlformats.org/officeDocument/2006/relationships/slide"/><Relationship Id="rId57" Target="slides/slide31.xml" Type="http://schemas.openxmlformats.org/officeDocument/2006/relationships/slide"/><Relationship Id="rId58" Target="slides/slide32.xml" Type="http://schemas.openxmlformats.org/officeDocument/2006/relationships/slide"/><Relationship Id="rId59" Target="slides/slide33.xml" Type="http://schemas.openxmlformats.org/officeDocument/2006/relationships/slide"/><Relationship Id="rId6" Target="fonts/font6.fntdata" Type="http://schemas.openxmlformats.org/officeDocument/2006/relationships/font"/><Relationship Id="rId60" Target="slides/slide34.xml" Type="http://schemas.openxmlformats.org/officeDocument/2006/relationships/slide"/><Relationship Id="rId61" Target="slides/slide35.xml" Type="http://schemas.openxmlformats.org/officeDocument/2006/relationships/slide"/><Relationship Id="rId62" Target="slides/slide36.xml" Type="http://schemas.openxmlformats.org/officeDocument/2006/relationships/slide"/><Relationship Id="rId63" Target="slides/slide37.xml" Type="http://schemas.openxmlformats.org/officeDocument/2006/relationships/slide"/><Relationship Id="rId64" Target="slides/slide38.xml" Type="http://schemas.openxmlformats.org/officeDocument/2006/relationships/slide"/><Relationship Id="rId65" Target="slides/slide39.xml" Type="http://schemas.openxmlformats.org/officeDocument/2006/relationships/slide"/><Relationship Id="rId66" Target="slides/slide40.xml" Type="http://schemas.openxmlformats.org/officeDocument/2006/relationships/slide"/><Relationship Id="rId67" Target="slides/slide41.xml" Type="http://schemas.openxmlformats.org/officeDocument/2006/relationships/slide"/><Relationship Id="rId68" Target="slides/slide42.xml" Type="http://schemas.openxmlformats.org/officeDocument/2006/relationships/slide"/><Relationship Id="rId69" Target="slides/slide43.xml" Type="http://schemas.openxmlformats.org/officeDocument/2006/relationships/slide"/><Relationship Id="rId7" Target="fonts/font7.fntdata" Type="http://schemas.openxmlformats.org/officeDocument/2006/relationships/font"/><Relationship Id="rId70" Target="slides/slide44.xml" Type="http://schemas.openxmlformats.org/officeDocument/2006/relationships/slide"/><Relationship Id="rId71" Target="slides/slide45.xml" Type="http://schemas.openxmlformats.org/officeDocument/2006/relationships/slide"/><Relationship Id="rId72" Target="slides/slide46.xml" Type="http://schemas.openxmlformats.org/officeDocument/2006/relationships/slide"/><Relationship Id="rId73" Target="slides/slide47.xml" Type="http://schemas.openxmlformats.org/officeDocument/2006/relationships/slide"/><Relationship Id="rId74" Target="slides/slide48.xml" Type="http://schemas.openxmlformats.org/officeDocument/2006/relationships/slide"/><Relationship Id="rId75" Target="slides/slide49.xml" Type="http://schemas.openxmlformats.org/officeDocument/2006/relationships/slide"/><Relationship Id="rId76" Target="slides/slide5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7.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28519"/>
          </a:xfrm>
          <a:custGeom>
            <a:avLst/>
            <a:gdLst/>
            <a:ahLst/>
            <a:cxnLst/>
            <a:rect r="r" b="b" t="t" l="l"/>
            <a:pathLst>
              <a:path h="10328519" w="18288000">
                <a:moveTo>
                  <a:pt x="0" y="0"/>
                </a:moveTo>
                <a:lnTo>
                  <a:pt x="18288000" y="0"/>
                </a:lnTo>
                <a:lnTo>
                  <a:pt x="18288000" y="10328519"/>
                </a:lnTo>
                <a:lnTo>
                  <a:pt x="0" y="10328519"/>
                </a:lnTo>
                <a:lnTo>
                  <a:pt x="0" y="0"/>
                </a:lnTo>
                <a:close/>
              </a:path>
            </a:pathLst>
          </a:custGeom>
          <a:blipFill>
            <a:blip r:embed="rId2">
              <a:alphaModFix amt="93000"/>
            </a:blip>
            <a:stretch>
              <a:fillRect l="0" t="-7643" r="0" b="-10290"/>
            </a:stretch>
          </a:blipFill>
        </p:spPr>
      </p:sp>
      <p:sp>
        <p:nvSpPr>
          <p:cNvPr name="AutoShape 3" id="3"/>
          <p:cNvSpPr/>
          <p:nvPr/>
        </p:nvSpPr>
        <p:spPr>
          <a:xfrm rot="0">
            <a:off x="1546622" y="1028700"/>
            <a:ext cx="15194756" cy="8229600"/>
          </a:xfrm>
          <a:prstGeom prst="rect">
            <a:avLst/>
          </a:prstGeom>
          <a:solidFill>
            <a:srgbClr val="000000">
              <a:alpha val="74902"/>
            </a:srgbClr>
          </a:solidFill>
        </p:spPr>
      </p:sp>
      <p:grpSp>
        <p:nvGrpSpPr>
          <p:cNvPr name="Group 4" id="4"/>
          <p:cNvGrpSpPr/>
          <p:nvPr/>
        </p:nvGrpSpPr>
        <p:grpSpPr>
          <a:xfrm rot="0">
            <a:off x="8020501" y="1897270"/>
            <a:ext cx="2246998" cy="1455033"/>
            <a:chOff x="0" y="0"/>
            <a:chExt cx="2995998" cy="1940044"/>
          </a:xfrm>
        </p:grpSpPr>
        <p:sp>
          <p:nvSpPr>
            <p:cNvPr name="TextBox 5" id="5"/>
            <p:cNvSpPr txBox="true"/>
            <p:nvPr/>
          </p:nvSpPr>
          <p:spPr>
            <a:xfrm rot="0">
              <a:off x="37878" y="1748415"/>
              <a:ext cx="2920241" cy="191629"/>
            </a:xfrm>
            <a:prstGeom prst="rect">
              <a:avLst/>
            </a:prstGeom>
          </p:spPr>
          <p:txBody>
            <a:bodyPr anchor="t" rtlCol="false" tIns="0" lIns="0" bIns="0" rIns="0">
              <a:spAutoFit/>
            </a:bodyPr>
            <a:lstStyle/>
            <a:p>
              <a:pPr algn="ctr">
                <a:lnSpc>
                  <a:spcPts val="1120"/>
                </a:lnSpc>
              </a:pPr>
            </a:p>
          </p:txBody>
        </p:sp>
        <p:sp>
          <p:nvSpPr>
            <p:cNvPr name="TextBox 6" id="6"/>
            <p:cNvSpPr txBox="true"/>
            <p:nvPr/>
          </p:nvSpPr>
          <p:spPr>
            <a:xfrm rot="0">
              <a:off x="0" y="646522"/>
              <a:ext cx="2995998" cy="1034072"/>
            </a:xfrm>
            <a:prstGeom prst="rect">
              <a:avLst/>
            </a:prstGeom>
          </p:spPr>
          <p:txBody>
            <a:bodyPr anchor="t" rtlCol="false" tIns="0" lIns="0" bIns="0" rIns="0">
              <a:spAutoFit/>
            </a:bodyPr>
            <a:lstStyle/>
            <a:p>
              <a:pPr algn="ctr">
                <a:lnSpc>
                  <a:spcPts val="1982"/>
                </a:lnSpc>
              </a:pPr>
              <a:r>
                <a:rPr lang="en-US" sz="1724" spc="206">
                  <a:solidFill>
                    <a:srgbClr val="FFFFFF"/>
                  </a:solidFill>
                  <a:latin typeface="Times New Roman Bold"/>
                </a:rPr>
                <a:t>UNIVERSIDADE FERDERAL DO MARANHÃO</a:t>
              </a:r>
            </a:p>
          </p:txBody>
        </p:sp>
        <p:sp>
          <p:nvSpPr>
            <p:cNvPr name="Freeform 7" id="7"/>
            <p:cNvSpPr/>
            <p:nvPr/>
          </p:nvSpPr>
          <p:spPr>
            <a:xfrm flipH="false" flipV="false" rot="5400000">
              <a:off x="1222399" y="0"/>
              <a:ext cx="551200" cy="551200"/>
            </a:xfrm>
            <a:custGeom>
              <a:avLst/>
              <a:gdLst/>
              <a:ahLst/>
              <a:cxnLst/>
              <a:rect r="r" b="b" t="t" l="l"/>
              <a:pathLst>
                <a:path h="551200" w="551200">
                  <a:moveTo>
                    <a:pt x="0" y="0"/>
                  </a:moveTo>
                  <a:lnTo>
                    <a:pt x="551200" y="0"/>
                  </a:lnTo>
                  <a:lnTo>
                    <a:pt x="551200" y="551200"/>
                  </a:lnTo>
                  <a:lnTo>
                    <a:pt x="0" y="551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2781034" y="3352303"/>
            <a:ext cx="12725931" cy="6032487"/>
            <a:chOff x="0" y="0"/>
            <a:chExt cx="16967908" cy="8043316"/>
          </a:xfrm>
        </p:grpSpPr>
        <p:sp>
          <p:nvSpPr>
            <p:cNvPr name="TextBox 9" id="9"/>
            <p:cNvSpPr txBox="true"/>
            <p:nvPr/>
          </p:nvSpPr>
          <p:spPr>
            <a:xfrm rot="0">
              <a:off x="0" y="4834873"/>
              <a:ext cx="16967908" cy="3197013"/>
            </a:xfrm>
            <a:prstGeom prst="rect">
              <a:avLst/>
            </a:prstGeom>
          </p:spPr>
          <p:txBody>
            <a:bodyPr anchor="t" rtlCol="false" tIns="0" lIns="0" bIns="0" rIns="0">
              <a:spAutoFit/>
            </a:bodyPr>
            <a:lstStyle/>
            <a:p>
              <a:pPr algn="ctr">
                <a:lnSpc>
                  <a:spcPts val="3814"/>
                </a:lnSpc>
              </a:pPr>
              <a:r>
                <a:rPr lang="en-US" sz="2724">
                  <a:solidFill>
                    <a:srgbClr val="FFFFFF"/>
                  </a:solidFill>
                  <a:latin typeface="Times New Roman"/>
                </a:rPr>
                <a:t> </a:t>
              </a:r>
            </a:p>
            <a:p>
              <a:pPr algn="ctr">
                <a:lnSpc>
                  <a:spcPts val="3814"/>
                </a:lnSpc>
              </a:pPr>
              <a:r>
                <a:rPr lang="en-US" sz="2724">
                  <a:solidFill>
                    <a:srgbClr val="FFFFFF"/>
                  </a:solidFill>
                  <a:latin typeface="Times New Roman"/>
                </a:rPr>
                <a:t> ARTHUR SALIM DA COSTA </a:t>
              </a:r>
            </a:p>
            <a:p>
              <a:pPr algn="ctr">
                <a:lnSpc>
                  <a:spcPts val="3814"/>
                </a:lnSpc>
              </a:pPr>
              <a:r>
                <a:rPr lang="en-US" sz="2724">
                  <a:solidFill>
                    <a:srgbClr val="FFFFFF"/>
                  </a:solidFill>
                  <a:latin typeface="Times New Roman"/>
                </a:rPr>
                <a:t>LAIS SILVA COSTA</a:t>
              </a:r>
            </a:p>
            <a:p>
              <a:pPr algn="ctr">
                <a:lnSpc>
                  <a:spcPts val="3814"/>
                </a:lnSpc>
              </a:pPr>
              <a:r>
                <a:rPr lang="en-US" sz="2724">
                  <a:solidFill>
                    <a:srgbClr val="FFFFFF"/>
                  </a:solidFill>
                  <a:latin typeface="Times New Roman"/>
                </a:rPr>
                <a:t>MARIA HELENA DE SOUSA COSTA</a:t>
              </a:r>
            </a:p>
            <a:p>
              <a:pPr algn="ctr">
                <a:lnSpc>
                  <a:spcPts val="3814"/>
                </a:lnSpc>
              </a:pPr>
            </a:p>
          </p:txBody>
        </p:sp>
        <p:sp>
          <p:nvSpPr>
            <p:cNvPr name="TextBox 10" id="10"/>
            <p:cNvSpPr txBox="true"/>
            <p:nvPr/>
          </p:nvSpPr>
          <p:spPr>
            <a:xfrm rot="0">
              <a:off x="0" y="-109855"/>
              <a:ext cx="16967908" cy="4575810"/>
            </a:xfrm>
            <a:prstGeom prst="rect">
              <a:avLst/>
            </a:prstGeom>
          </p:spPr>
          <p:txBody>
            <a:bodyPr anchor="t" rtlCol="false" tIns="0" lIns="0" bIns="0" rIns="0">
              <a:spAutoFit/>
            </a:bodyPr>
            <a:lstStyle/>
            <a:p>
              <a:pPr algn="ctr">
                <a:lnSpc>
                  <a:spcPts val="12622"/>
                </a:lnSpc>
              </a:pPr>
              <a:r>
                <a:rPr lang="en-US" sz="11475">
                  <a:solidFill>
                    <a:srgbClr val="FFFFFF"/>
                  </a:solidFill>
                  <a:latin typeface="Times New Roman Bold"/>
                </a:rPr>
                <a:t>Alocação de </a:t>
              </a:r>
              <a:r>
                <a:rPr lang="en-US" sz="11475">
                  <a:solidFill>
                    <a:srgbClr val="00BF63"/>
                  </a:solidFill>
                  <a:latin typeface="Times New Roman Bold"/>
                </a:rPr>
                <a:t>Memória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16550" y="1647770"/>
            <a:ext cx="14254901" cy="8055984"/>
          </a:xfrm>
          <a:custGeom>
            <a:avLst/>
            <a:gdLst/>
            <a:ahLst/>
            <a:cxnLst/>
            <a:rect r="r" b="b" t="t" l="l"/>
            <a:pathLst>
              <a:path h="8055984" w="14254901">
                <a:moveTo>
                  <a:pt x="0" y="0"/>
                </a:moveTo>
                <a:lnTo>
                  <a:pt x="14254900" y="0"/>
                </a:lnTo>
                <a:lnTo>
                  <a:pt x="14254900" y="8055984"/>
                </a:lnTo>
                <a:lnTo>
                  <a:pt x="0" y="8055984"/>
                </a:lnTo>
                <a:lnTo>
                  <a:pt x="0" y="0"/>
                </a:lnTo>
                <a:close/>
              </a:path>
            </a:pathLst>
          </a:custGeom>
          <a:blipFill>
            <a:blip r:embed="rId2"/>
            <a:stretch>
              <a:fillRect l="-12617" t="-47379" r="-11739" b="-17655"/>
            </a:stretch>
          </a:blipFill>
        </p:spPr>
      </p:sp>
      <p:sp>
        <p:nvSpPr>
          <p:cNvPr name="TextBox 3" id="3"/>
          <p:cNvSpPr txBox="true"/>
          <p:nvPr/>
        </p:nvSpPr>
        <p:spPr>
          <a:xfrm rot="0">
            <a:off x="1409155" y="180920"/>
            <a:ext cx="15469690" cy="1466850"/>
          </a:xfrm>
          <a:prstGeom prst="rect">
            <a:avLst/>
          </a:prstGeom>
        </p:spPr>
        <p:txBody>
          <a:bodyPr anchor="t" rtlCol="false" tIns="0" lIns="0" bIns="0" rIns="0">
            <a:spAutoFit/>
          </a:bodyPr>
          <a:lstStyle/>
          <a:p>
            <a:pPr algn="ctr">
              <a:lnSpc>
                <a:spcPts val="10200"/>
              </a:lnSpc>
            </a:pPr>
            <a:r>
              <a:rPr lang="en-US" sz="8500">
                <a:solidFill>
                  <a:srgbClr val="6CE5E8"/>
                </a:solidFill>
                <a:latin typeface="Times New Roman Bold"/>
              </a:rPr>
              <a:t>Tabela de Alocação de Partições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90523" y="1704975"/>
            <a:ext cx="14506955" cy="7989989"/>
          </a:xfrm>
          <a:custGeom>
            <a:avLst/>
            <a:gdLst/>
            <a:ahLst/>
            <a:cxnLst/>
            <a:rect r="r" b="b" t="t" l="l"/>
            <a:pathLst>
              <a:path h="7989989" w="14506955">
                <a:moveTo>
                  <a:pt x="0" y="0"/>
                </a:moveTo>
                <a:lnTo>
                  <a:pt x="14506954" y="0"/>
                </a:lnTo>
                <a:lnTo>
                  <a:pt x="14506954" y="7989989"/>
                </a:lnTo>
                <a:lnTo>
                  <a:pt x="0" y="7989989"/>
                </a:lnTo>
                <a:lnTo>
                  <a:pt x="0" y="0"/>
                </a:lnTo>
                <a:close/>
              </a:path>
            </a:pathLst>
          </a:custGeom>
          <a:blipFill>
            <a:blip r:embed="rId2"/>
            <a:stretch>
              <a:fillRect l="-20433" t="-49065" r="0" b="-14931"/>
            </a:stretch>
          </a:blipFill>
        </p:spPr>
      </p:sp>
      <p:sp>
        <p:nvSpPr>
          <p:cNvPr name="TextBox 3" id="3"/>
          <p:cNvSpPr txBox="true"/>
          <p:nvPr/>
        </p:nvSpPr>
        <p:spPr>
          <a:xfrm rot="0">
            <a:off x="0" y="180975"/>
            <a:ext cx="18288000" cy="1524000"/>
          </a:xfrm>
          <a:prstGeom prst="rect">
            <a:avLst/>
          </a:prstGeom>
        </p:spPr>
        <p:txBody>
          <a:bodyPr anchor="t" rtlCol="false" tIns="0" lIns="0" bIns="0" rIns="0">
            <a:spAutoFit/>
          </a:bodyPr>
          <a:lstStyle/>
          <a:p>
            <a:pPr algn="ctr">
              <a:lnSpc>
                <a:spcPts val="10680"/>
              </a:lnSpc>
            </a:pPr>
            <a:r>
              <a:rPr lang="en-US" sz="8900">
                <a:solidFill>
                  <a:srgbClr val="6CE5E8"/>
                </a:solidFill>
                <a:latin typeface="Times New Roman Bold"/>
              </a:rPr>
              <a:t>Proteção na Alocação Particionada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76679" y="0"/>
            <a:ext cx="10711321" cy="10287000"/>
          </a:xfrm>
          <a:custGeom>
            <a:avLst/>
            <a:gdLst/>
            <a:ahLst/>
            <a:cxnLst/>
            <a:rect r="r" b="b" t="t" l="l"/>
            <a:pathLst>
              <a:path h="10287000" w="10711321">
                <a:moveTo>
                  <a:pt x="0" y="0"/>
                </a:moveTo>
                <a:lnTo>
                  <a:pt x="10711321" y="0"/>
                </a:lnTo>
                <a:lnTo>
                  <a:pt x="10711321" y="10287000"/>
                </a:lnTo>
                <a:lnTo>
                  <a:pt x="0" y="10287000"/>
                </a:lnTo>
                <a:lnTo>
                  <a:pt x="0" y="0"/>
                </a:lnTo>
                <a:close/>
              </a:path>
            </a:pathLst>
          </a:custGeom>
          <a:blipFill>
            <a:blip r:embed="rId2"/>
            <a:stretch>
              <a:fillRect l="-53733" t="-43356" r="-54457" b="-19227"/>
            </a:stretch>
          </a:blipFill>
        </p:spPr>
      </p:sp>
      <p:sp>
        <p:nvSpPr>
          <p:cNvPr name="TextBox 3" id="3"/>
          <p:cNvSpPr txBox="true"/>
          <p:nvPr/>
        </p:nvSpPr>
        <p:spPr>
          <a:xfrm rot="0">
            <a:off x="381734" y="3818009"/>
            <a:ext cx="6717508" cy="2498581"/>
          </a:xfrm>
          <a:prstGeom prst="rect">
            <a:avLst/>
          </a:prstGeom>
        </p:spPr>
        <p:txBody>
          <a:bodyPr anchor="t" rtlCol="false" tIns="0" lIns="0" bIns="0" rIns="0">
            <a:spAutoFit/>
          </a:bodyPr>
          <a:lstStyle/>
          <a:p>
            <a:pPr algn="ctr">
              <a:lnSpc>
                <a:spcPts val="9262"/>
              </a:lnSpc>
            </a:pPr>
            <a:r>
              <a:rPr lang="en-US" sz="7719">
                <a:solidFill>
                  <a:srgbClr val="6CE5E8"/>
                </a:solidFill>
                <a:latin typeface="Times New Roman Bold"/>
              </a:rPr>
              <a:t>Fragmentação</a:t>
            </a:r>
          </a:p>
          <a:p>
            <a:pPr algn="ctr">
              <a:lnSpc>
                <a:spcPts val="9262"/>
              </a:lnSpc>
            </a:pPr>
            <a:r>
              <a:rPr lang="en-US" sz="7719">
                <a:solidFill>
                  <a:srgbClr val="6CE5E8"/>
                </a:solidFill>
                <a:latin typeface="Times New Roman Bold"/>
              </a:rPr>
              <a:t> Interna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37817" y="2261916"/>
            <a:ext cx="16962446" cy="6996384"/>
          </a:xfrm>
          <a:custGeom>
            <a:avLst/>
            <a:gdLst/>
            <a:ahLst/>
            <a:cxnLst/>
            <a:rect r="r" b="b" t="t" l="l"/>
            <a:pathLst>
              <a:path h="6996384" w="16962446">
                <a:moveTo>
                  <a:pt x="0" y="0"/>
                </a:moveTo>
                <a:lnTo>
                  <a:pt x="16962446" y="0"/>
                </a:lnTo>
                <a:lnTo>
                  <a:pt x="16962446" y="6996384"/>
                </a:lnTo>
                <a:lnTo>
                  <a:pt x="0" y="6996384"/>
                </a:lnTo>
                <a:lnTo>
                  <a:pt x="0" y="0"/>
                </a:lnTo>
                <a:close/>
              </a:path>
            </a:pathLst>
          </a:custGeom>
          <a:blipFill>
            <a:blip r:embed="rId2"/>
            <a:stretch>
              <a:fillRect l="-7391" t="-70280" r="-3890" b="-32069"/>
            </a:stretch>
          </a:blipFill>
        </p:spPr>
      </p:sp>
      <p:sp>
        <p:nvSpPr>
          <p:cNvPr name="TextBox 3" id="3"/>
          <p:cNvSpPr txBox="true"/>
          <p:nvPr/>
        </p:nvSpPr>
        <p:spPr>
          <a:xfrm rot="0">
            <a:off x="-249920" y="-152400"/>
            <a:ext cx="18537920" cy="1295400"/>
          </a:xfrm>
          <a:prstGeom prst="rect">
            <a:avLst/>
          </a:prstGeom>
        </p:spPr>
        <p:txBody>
          <a:bodyPr anchor="t" rtlCol="false" tIns="0" lIns="0" bIns="0" rIns="0">
            <a:spAutoFit/>
          </a:bodyPr>
          <a:lstStyle/>
          <a:p>
            <a:pPr algn="ctr">
              <a:lnSpc>
                <a:spcPts val="9000"/>
              </a:lnSpc>
            </a:pPr>
            <a:r>
              <a:rPr lang="en-US" sz="7500">
                <a:solidFill>
                  <a:srgbClr val="6CE5E8"/>
                </a:solidFill>
                <a:latin typeface="Times New Roman Bold"/>
              </a:rPr>
              <a:t>Alocação Particionada Dinâmica</a:t>
            </a:r>
          </a:p>
        </p:txBody>
      </p:sp>
      <p:sp>
        <p:nvSpPr>
          <p:cNvPr name="TextBox 4" id="4"/>
          <p:cNvSpPr txBox="true"/>
          <p:nvPr/>
        </p:nvSpPr>
        <p:spPr>
          <a:xfrm rot="0">
            <a:off x="-249920" y="1166979"/>
            <a:ext cx="12829385" cy="773934"/>
          </a:xfrm>
          <a:prstGeom prst="rect">
            <a:avLst/>
          </a:prstGeom>
        </p:spPr>
        <p:txBody>
          <a:bodyPr anchor="t" rtlCol="false" tIns="0" lIns="0" bIns="0" rIns="0">
            <a:spAutoFit/>
          </a:bodyPr>
          <a:lstStyle/>
          <a:p>
            <a:pPr algn="just" marL="898214" indent="-449107" lvl="1">
              <a:lnSpc>
                <a:spcPts val="5408"/>
              </a:lnSpc>
              <a:buFont typeface="Arial"/>
              <a:buChar char="•"/>
            </a:pPr>
            <a:r>
              <a:rPr lang="en-US" sz="4160">
                <a:solidFill>
                  <a:srgbClr val="FFFFFF"/>
                </a:solidFill>
                <a:latin typeface="Times New Roman Medium"/>
              </a:rPr>
              <a:t>Não há partições de tamanho fixo</a:t>
            </a:r>
          </a:p>
        </p:txBody>
      </p:sp>
      <p:sp>
        <p:nvSpPr>
          <p:cNvPr name="TextBox 5" id="5"/>
          <p:cNvSpPr txBox="true"/>
          <p:nvPr/>
        </p:nvSpPr>
        <p:spPr>
          <a:xfrm rot="0">
            <a:off x="8697371" y="1166979"/>
            <a:ext cx="12829385" cy="773934"/>
          </a:xfrm>
          <a:prstGeom prst="rect">
            <a:avLst/>
          </a:prstGeom>
        </p:spPr>
        <p:txBody>
          <a:bodyPr anchor="t" rtlCol="false" tIns="0" lIns="0" bIns="0" rIns="0">
            <a:spAutoFit/>
          </a:bodyPr>
          <a:lstStyle/>
          <a:p>
            <a:pPr algn="just" marL="898214" indent="-449107" lvl="1">
              <a:lnSpc>
                <a:spcPts val="5408"/>
              </a:lnSpc>
              <a:buFont typeface="Arial"/>
              <a:buChar char="•"/>
            </a:pPr>
            <a:r>
              <a:rPr lang="en-US" sz="4160">
                <a:solidFill>
                  <a:srgbClr val="FFFFFF"/>
                </a:solidFill>
                <a:latin typeface="Times New Roman Medium"/>
              </a:rPr>
              <a:t>Não ocorre fragmentação interna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065611" y="0"/>
            <a:ext cx="10222389" cy="10287000"/>
          </a:xfrm>
          <a:custGeom>
            <a:avLst/>
            <a:gdLst/>
            <a:ahLst/>
            <a:cxnLst/>
            <a:rect r="r" b="b" t="t" l="l"/>
            <a:pathLst>
              <a:path h="10287000" w="10222389">
                <a:moveTo>
                  <a:pt x="0" y="0"/>
                </a:moveTo>
                <a:lnTo>
                  <a:pt x="10222389" y="0"/>
                </a:lnTo>
                <a:lnTo>
                  <a:pt x="10222389" y="10287000"/>
                </a:lnTo>
                <a:lnTo>
                  <a:pt x="0" y="10287000"/>
                </a:lnTo>
                <a:lnTo>
                  <a:pt x="0" y="0"/>
                </a:lnTo>
                <a:close/>
              </a:path>
            </a:pathLst>
          </a:custGeom>
          <a:blipFill>
            <a:blip r:embed="rId2"/>
            <a:stretch>
              <a:fillRect l="-52927" t="-41567" r="-53369" b="-12183"/>
            </a:stretch>
          </a:blipFill>
        </p:spPr>
      </p:sp>
      <p:sp>
        <p:nvSpPr>
          <p:cNvPr name="TextBox 3" id="3"/>
          <p:cNvSpPr txBox="true"/>
          <p:nvPr/>
        </p:nvSpPr>
        <p:spPr>
          <a:xfrm rot="0">
            <a:off x="381734" y="3818009"/>
            <a:ext cx="6717508" cy="2498581"/>
          </a:xfrm>
          <a:prstGeom prst="rect">
            <a:avLst/>
          </a:prstGeom>
        </p:spPr>
        <p:txBody>
          <a:bodyPr anchor="t" rtlCol="false" tIns="0" lIns="0" bIns="0" rIns="0">
            <a:spAutoFit/>
          </a:bodyPr>
          <a:lstStyle/>
          <a:p>
            <a:pPr algn="ctr">
              <a:lnSpc>
                <a:spcPts val="9262"/>
              </a:lnSpc>
            </a:pPr>
            <a:r>
              <a:rPr lang="en-US" sz="7719">
                <a:solidFill>
                  <a:srgbClr val="6CE5E8"/>
                </a:solidFill>
                <a:latin typeface="Times New Roman Bold"/>
              </a:rPr>
              <a:t>Fragmentação</a:t>
            </a:r>
          </a:p>
          <a:p>
            <a:pPr algn="ctr">
              <a:lnSpc>
                <a:spcPts val="9262"/>
              </a:lnSpc>
            </a:pPr>
            <a:r>
              <a:rPr lang="en-US" sz="7719">
                <a:solidFill>
                  <a:srgbClr val="6CE5E8"/>
                </a:solidFill>
                <a:latin typeface="Times New Roman Bold"/>
              </a:rPr>
              <a:t>Externa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62728" y="1698900"/>
            <a:ext cx="14162545" cy="7971003"/>
          </a:xfrm>
          <a:custGeom>
            <a:avLst/>
            <a:gdLst/>
            <a:ahLst/>
            <a:cxnLst/>
            <a:rect r="r" b="b" t="t" l="l"/>
            <a:pathLst>
              <a:path h="7971003" w="14162545">
                <a:moveTo>
                  <a:pt x="0" y="0"/>
                </a:moveTo>
                <a:lnTo>
                  <a:pt x="14162544" y="0"/>
                </a:lnTo>
                <a:lnTo>
                  <a:pt x="14162544" y="7971003"/>
                </a:lnTo>
                <a:lnTo>
                  <a:pt x="0" y="7971003"/>
                </a:lnTo>
                <a:lnTo>
                  <a:pt x="0" y="0"/>
                </a:lnTo>
                <a:close/>
              </a:path>
            </a:pathLst>
          </a:custGeom>
          <a:blipFill>
            <a:blip r:embed="rId2"/>
            <a:stretch>
              <a:fillRect l="-12411" t="-41259" r="-4804" b="-14938"/>
            </a:stretch>
          </a:blipFill>
        </p:spPr>
      </p:sp>
      <p:sp>
        <p:nvSpPr>
          <p:cNvPr name="TextBox 3" id="3"/>
          <p:cNvSpPr txBox="true"/>
          <p:nvPr/>
        </p:nvSpPr>
        <p:spPr>
          <a:xfrm rot="0">
            <a:off x="-249920" y="111877"/>
            <a:ext cx="18537920" cy="1295400"/>
          </a:xfrm>
          <a:prstGeom prst="rect">
            <a:avLst/>
          </a:prstGeom>
        </p:spPr>
        <p:txBody>
          <a:bodyPr anchor="t" rtlCol="false" tIns="0" lIns="0" bIns="0" rIns="0">
            <a:spAutoFit/>
          </a:bodyPr>
          <a:lstStyle/>
          <a:p>
            <a:pPr algn="ctr">
              <a:lnSpc>
                <a:spcPts val="9000"/>
              </a:lnSpc>
            </a:pPr>
            <a:r>
              <a:rPr lang="en-US" sz="7500">
                <a:solidFill>
                  <a:srgbClr val="6CE5E8"/>
                </a:solidFill>
                <a:latin typeface="Times New Roman Bold"/>
              </a:rPr>
              <a:t>Solução 1 Para Fragmentação Interna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62728" y="1698900"/>
            <a:ext cx="14162545" cy="7971003"/>
          </a:xfrm>
          <a:custGeom>
            <a:avLst/>
            <a:gdLst/>
            <a:ahLst/>
            <a:cxnLst/>
            <a:rect r="r" b="b" t="t" l="l"/>
            <a:pathLst>
              <a:path h="7971003" w="14162545">
                <a:moveTo>
                  <a:pt x="0" y="0"/>
                </a:moveTo>
                <a:lnTo>
                  <a:pt x="14162544" y="0"/>
                </a:lnTo>
                <a:lnTo>
                  <a:pt x="14162544" y="7971003"/>
                </a:lnTo>
                <a:lnTo>
                  <a:pt x="0" y="7971003"/>
                </a:lnTo>
                <a:lnTo>
                  <a:pt x="0" y="0"/>
                </a:lnTo>
                <a:close/>
              </a:path>
            </a:pathLst>
          </a:custGeom>
          <a:blipFill>
            <a:blip r:embed="rId2"/>
            <a:stretch>
              <a:fillRect l="-12411" t="-41259" r="-4804" b="-14938"/>
            </a:stretch>
          </a:blipFill>
        </p:spPr>
      </p:sp>
      <p:sp>
        <p:nvSpPr>
          <p:cNvPr name="Freeform 3" id="3"/>
          <p:cNvSpPr/>
          <p:nvPr/>
        </p:nvSpPr>
        <p:spPr>
          <a:xfrm flipH="false" flipV="false" rot="0">
            <a:off x="2062728" y="1698900"/>
            <a:ext cx="14162545" cy="7971003"/>
          </a:xfrm>
          <a:custGeom>
            <a:avLst/>
            <a:gdLst/>
            <a:ahLst/>
            <a:cxnLst/>
            <a:rect r="r" b="b" t="t" l="l"/>
            <a:pathLst>
              <a:path h="7971003" w="14162545">
                <a:moveTo>
                  <a:pt x="0" y="0"/>
                </a:moveTo>
                <a:lnTo>
                  <a:pt x="14162544" y="0"/>
                </a:lnTo>
                <a:lnTo>
                  <a:pt x="14162544" y="7971003"/>
                </a:lnTo>
                <a:lnTo>
                  <a:pt x="0" y="7971003"/>
                </a:lnTo>
                <a:lnTo>
                  <a:pt x="0" y="0"/>
                </a:lnTo>
                <a:close/>
              </a:path>
            </a:pathLst>
          </a:custGeom>
          <a:blipFill>
            <a:blip r:embed="rId3"/>
            <a:stretch>
              <a:fillRect l="-11488" t="-44459" r="-4768" b="-10461"/>
            </a:stretch>
          </a:blipFill>
        </p:spPr>
      </p:sp>
      <p:sp>
        <p:nvSpPr>
          <p:cNvPr name="TextBox 4" id="4"/>
          <p:cNvSpPr txBox="true"/>
          <p:nvPr/>
        </p:nvSpPr>
        <p:spPr>
          <a:xfrm rot="0">
            <a:off x="-249920" y="111877"/>
            <a:ext cx="18537920" cy="1295400"/>
          </a:xfrm>
          <a:prstGeom prst="rect">
            <a:avLst/>
          </a:prstGeom>
        </p:spPr>
        <p:txBody>
          <a:bodyPr anchor="t" rtlCol="false" tIns="0" lIns="0" bIns="0" rIns="0">
            <a:spAutoFit/>
          </a:bodyPr>
          <a:lstStyle/>
          <a:p>
            <a:pPr algn="ctr">
              <a:lnSpc>
                <a:spcPts val="9000"/>
              </a:lnSpc>
            </a:pPr>
            <a:r>
              <a:rPr lang="en-US" sz="7500">
                <a:solidFill>
                  <a:srgbClr val="6CE5E8"/>
                </a:solidFill>
                <a:latin typeface="Times New Roman Bold"/>
              </a:rPr>
              <a:t>Solução 2 Para Fragmentação Interna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12281" y="1000125"/>
            <a:ext cx="15613517" cy="8985929"/>
          </a:xfrm>
          <a:custGeom>
            <a:avLst/>
            <a:gdLst/>
            <a:ahLst/>
            <a:cxnLst/>
            <a:rect r="r" b="b" t="t" l="l"/>
            <a:pathLst>
              <a:path h="8985929" w="15613517">
                <a:moveTo>
                  <a:pt x="0" y="0"/>
                </a:moveTo>
                <a:lnTo>
                  <a:pt x="15613517" y="0"/>
                </a:lnTo>
                <a:lnTo>
                  <a:pt x="15613517" y="8985929"/>
                </a:lnTo>
                <a:lnTo>
                  <a:pt x="0" y="8985929"/>
                </a:lnTo>
                <a:lnTo>
                  <a:pt x="0" y="0"/>
                </a:lnTo>
                <a:close/>
              </a:path>
            </a:pathLst>
          </a:custGeom>
          <a:blipFill>
            <a:blip r:embed="rId2"/>
            <a:stretch>
              <a:fillRect l="-5980" t="-25234" r="0" b="-12875"/>
            </a:stretch>
          </a:blipFill>
        </p:spPr>
      </p:sp>
      <p:sp>
        <p:nvSpPr>
          <p:cNvPr name="TextBox 3" id="3"/>
          <p:cNvSpPr txBox="true"/>
          <p:nvPr/>
        </p:nvSpPr>
        <p:spPr>
          <a:xfrm rot="0">
            <a:off x="-249920" y="-133350"/>
            <a:ext cx="18537920" cy="1133475"/>
          </a:xfrm>
          <a:prstGeom prst="rect">
            <a:avLst/>
          </a:prstGeom>
        </p:spPr>
        <p:txBody>
          <a:bodyPr anchor="t" rtlCol="false" tIns="0" lIns="0" bIns="0" rIns="0">
            <a:spAutoFit/>
          </a:bodyPr>
          <a:lstStyle/>
          <a:p>
            <a:pPr algn="ctr">
              <a:lnSpc>
                <a:spcPts val="7920"/>
              </a:lnSpc>
            </a:pPr>
            <a:r>
              <a:rPr lang="en-US" sz="6600">
                <a:solidFill>
                  <a:srgbClr val="6CE5E8"/>
                </a:solidFill>
                <a:latin typeface="Times New Roman Bold"/>
              </a:rPr>
              <a:t>Estratégias de Alocação de Partição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12281" y="1000125"/>
            <a:ext cx="15613517" cy="8985929"/>
          </a:xfrm>
          <a:custGeom>
            <a:avLst/>
            <a:gdLst/>
            <a:ahLst/>
            <a:cxnLst/>
            <a:rect r="r" b="b" t="t" l="l"/>
            <a:pathLst>
              <a:path h="8985929" w="15613517">
                <a:moveTo>
                  <a:pt x="0" y="0"/>
                </a:moveTo>
                <a:lnTo>
                  <a:pt x="15613517" y="0"/>
                </a:lnTo>
                <a:lnTo>
                  <a:pt x="15613517" y="8985929"/>
                </a:lnTo>
                <a:lnTo>
                  <a:pt x="0" y="8985929"/>
                </a:lnTo>
                <a:lnTo>
                  <a:pt x="0" y="0"/>
                </a:lnTo>
                <a:close/>
              </a:path>
            </a:pathLst>
          </a:custGeom>
          <a:blipFill>
            <a:blip r:embed="rId2"/>
            <a:stretch>
              <a:fillRect l="-5980" t="-25234" r="0" b="-12875"/>
            </a:stretch>
          </a:blipFill>
        </p:spPr>
      </p:sp>
      <p:sp>
        <p:nvSpPr>
          <p:cNvPr name="Freeform 3" id="3"/>
          <p:cNvSpPr/>
          <p:nvPr/>
        </p:nvSpPr>
        <p:spPr>
          <a:xfrm flipH="false" flipV="false" rot="0">
            <a:off x="1212281" y="1028700"/>
            <a:ext cx="15613517" cy="8937536"/>
          </a:xfrm>
          <a:custGeom>
            <a:avLst/>
            <a:gdLst/>
            <a:ahLst/>
            <a:cxnLst/>
            <a:rect r="r" b="b" t="t" l="l"/>
            <a:pathLst>
              <a:path h="8937536" w="15613517">
                <a:moveTo>
                  <a:pt x="0" y="0"/>
                </a:moveTo>
                <a:lnTo>
                  <a:pt x="15613517" y="0"/>
                </a:lnTo>
                <a:lnTo>
                  <a:pt x="15613517" y="8937536"/>
                </a:lnTo>
                <a:lnTo>
                  <a:pt x="0" y="8937536"/>
                </a:lnTo>
                <a:lnTo>
                  <a:pt x="0" y="0"/>
                </a:lnTo>
                <a:close/>
              </a:path>
            </a:pathLst>
          </a:custGeom>
          <a:blipFill>
            <a:blip r:embed="rId3"/>
            <a:stretch>
              <a:fillRect l="-7539" t="-24956" r="-3174" b="-20103"/>
            </a:stretch>
          </a:blipFill>
        </p:spPr>
      </p:sp>
      <p:sp>
        <p:nvSpPr>
          <p:cNvPr name="TextBox 4" id="4"/>
          <p:cNvSpPr txBox="true"/>
          <p:nvPr/>
        </p:nvSpPr>
        <p:spPr>
          <a:xfrm rot="0">
            <a:off x="-249920" y="-133350"/>
            <a:ext cx="18537920" cy="1133475"/>
          </a:xfrm>
          <a:prstGeom prst="rect">
            <a:avLst/>
          </a:prstGeom>
        </p:spPr>
        <p:txBody>
          <a:bodyPr anchor="t" rtlCol="false" tIns="0" lIns="0" bIns="0" rIns="0">
            <a:spAutoFit/>
          </a:bodyPr>
          <a:lstStyle/>
          <a:p>
            <a:pPr algn="ctr">
              <a:lnSpc>
                <a:spcPts val="7920"/>
              </a:lnSpc>
            </a:pPr>
            <a:r>
              <a:rPr lang="en-US" sz="6600">
                <a:solidFill>
                  <a:srgbClr val="6CE5E8"/>
                </a:solidFill>
                <a:latin typeface="Times New Roman Bold"/>
              </a:rPr>
              <a:t>Estratégias de Alocação de Partição</a:t>
            </a:r>
          </a:p>
        </p:txBody>
      </p:sp>
      <p:grpSp>
        <p:nvGrpSpPr>
          <p:cNvPr name="Group 5" id="5"/>
          <p:cNvGrpSpPr/>
          <p:nvPr/>
        </p:nvGrpSpPr>
        <p:grpSpPr>
          <a:xfrm rot="0">
            <a:off x="9083040" y="5776912"/>
            <a:ext cx="1175385" cy="242888"/>
            <a:chOff x="0" y="0"/>
            <a:chExt cx="1567180" cy="323850"/>
          </a:xfrm>
        </p:grpSpPr>
        <p:sp>
          <p:nvSpPr>
            <p:cNvPr name="Freeform 6" id="6"/>
            <p:cNvSpPr/>
            <p:nvPr/>
          </p:nvSpPr>
          <p:spPr>
            <a:xfrm flipH="false" flipV="false" rot="0">
              <a:off x="49530" y="45720"/>
              <a:ext cx="1468120" cy="248920"/>
            </a:xfrm>
            <a:custGeom>
              <a:avLst/>
              <a:gdLst/>
              <a:ahLst/>
              <a:cxnLst/>
              <a:rect r="r" b="b" t="t" l="l"/>
              <a:pathLst>
                <a:path h="248920" w="1468120">
                  <a:moveTo>
                    <a:pt x="78740" y="69850"/>
                  </a:moveTo>
                  <a:cubicBezTo>
                    <a:pt x="1270000" y="57150"/>
                    <a:pt x="1276350" y="36830"/>
                    <a:pt x="1303020" y="26670"/>
                  </a:cubicBezTo>
                  <a:cubicBezTo>
                    <a:pt x="1330960" y="16510"/>
                    <a:pt x="1366520" y="0"/>
                    <a:pt x="1393190" y="5080"/>
                  </a:cubicBezTo>
                  <a:cubicBezTo>
                    <a:pt x="1417320" y="8890"/>
                    <a:pt x="1446530" y="27940"/>
                    <a:pt x="1456690" y="48260"/>
                  </a:cubicBezTo>
                  <a:cubicBezTo>
                    <a:pt x="1466850" y="68580"/>
                    <a:pt x="1468120" y="104140"/>
                    <a:pt x="1457960" y="124460"/>
                  </a:cubicBezTo>
                  <a:cubicBezTo>
                    <a:pt x="1447800" y="144780"/>
                    <a:pt x="1417320" y="165100"/>
                    <a:pt x="1394460" y="167640"/>
                  </a:cubicBezTo>
                  <a:cubicBezTo>
                    <a:pt x="1371600" y="170180"/>
                    <a:pt x="1337310" y="156210"/>
                    <a:pt x="1323340" y="139700"/>
                  </a:cubicBezTo>
                  <a:cubicBezTo>
                    <a:pt x="1309370" y="123190"/>
                    <a:pt x="1300480" y="87630"/>
                    <a:pt x="1306830" y="66040"/>
                  </a:cubicBezTo>
                  <a:cubicBezTo>
                    <a:pt x="1313180" y="44450"/>
                    <a:pt x="1337310" y="17780"/>
                    <a:pt x="1358900" y="10160"/>
                  </a:cubicBezTo>
                  <a:cubicBezTo>
                    <a:pt x="1380490" y="2540"/>
                    <a:pt x="1416050" y="8890"/>
                    <a:pt x="1433830" y="21590"/>
                  </a:cubicBezTo>
                  <a:cubicBezTo>
                    <a:pt x="1451610" y="34290"/>
                    <a:pt x="1468120" y="67310"/>
                    <a:pt x="1466850" y="90170"/>
                  </a:cubicBezTo>
                  <a:cubicBezTo>
                    <a:pt x="1465580" y="113030"/>
                    <a:pt x="1446530" y="138430"/>
                    <a:pt x="1427480" y="156210"/>
                  </a:cubicBezTo>
                  <a:cubicBezTo>
                    <a:pt x="1407160" y="175260"/>
                    <a:pt x="1379220" y="186690"/>
                    <a:pt x="1350010" y="198120"/>
                  </a:cubicBezTo>
                  <a:cubicBezTo>
                    <a:pt x="1314450" y="212090"/>
                    <a:pt x="1290320" y="219710"/>
                    <a:pt x="1228090" y="227330"/>
                  </a:cubicBezTo>
                  <a:cubicBezTo>
                    <a:pt x="1040130" y="248920"/>
                    <a:pt x="212090" y="248920"/>
                    <a:pt x="78740" y="224790"/>
                  </a:cubicBezTo>
                  <a:cubicBezTo>
                    <a:pt x="49530" y="219710"/>
                    <a:pt x="39370" y="217170"/>
                    <a:pt x="26670" y="205740"/>
                  </a:cubicBezTo>
                  <a:cubicBezTo>
                    <a:pt x="13970" y="194310"/>
                    <a:pt x="2540" y="173990"/>
                    <a:pt x="1270" y="156210"/>
                  </a:cubicBezTo>
                  <a:cubicBezTo>
                    <a:pt x="0" y="135890"/>
                    <a:pt x="12700" y="102870"/>
                    <a:pt x="26670" y="88900"/>
                  </a:cubicBezTo>
                  <a:cubicBezTo>
                    <a:pt x="39370" y="76200"/>
                    <a:pt x="78740" y="69850"/>
                    <a:pt x="78740" y="69850"/>
                  </a:cubicBezTo>
                </a:path>
              </a:pathLst>
            </a:custGeom>
            <a:solidFill>
              <a:srgbClr val="FFFFFF"/>
            </a:solidFill>
            <a:ln cap="sq">
              <a:noFill/>
              <a:prstDash val="solid"/>
              <a:miter/>
            </a:ln>
          </p:spPr>
        </p:sp>
      </p:grpSp>
      <p:grpSp>
        <p:nvGrpSpPr>
          <p:cNvPr name="Group 7" id="7"/>
          <p:cNvGrpSpPr/>
          <p:nvPr/>
        </p:nvGrpSpPr>
        <p:grpSpPr>
          <a:xfrm rot="0">
            <a:off x="8744902" y="3827145"/>
            <a:ext cx="3462338" cy="2388870"/>
            <a:chOff x="0" y="0"/>
            <a:chExt cx="4616450" cy="3185160"/>
          </a:xfrm>
        </p:grpSpPr>
        <p:sp>
          <p:nvSpPr>
            <p:cNvPr name="Freeform 8" id="8"/>
            <p:cNvSpPr/>
            <p:nvPr/>
          </p:nvSpPr>
          <p:spPr>
            <a:xfrm flipH="false" flipV="false" rot="0">
              <a:off x="-22860" y="46990"/>
              <a:ext cx="4592320" cy="3126740"/>
            </a:xfrm>
            <a:custGeom>
              <a:avLst/>
              <a:gdLst/>
              <a:ahLst/>
              <a:cxnLst/>
              <a:rect r="r" b="b" t="t" l="l"/>
              <a:pathLst>
                <a:path h="3126740" w="4592320">
                  <a:moveTo>
                    <a:pt x="2048510" y="773430"/>
                  </a:moveTo>
                  <a:cubicBezTo>
                    <a:pt x="1951990" y="1206500"/>
                    <a:pt x="1831340" y="1419860"/>
                    <a:pt x="1744980" y="1634490"/>
                  </a:cubicBezTo>
                  <a:cubicBezTo>
                    <a:pt x="1642110" y="1888490"/>
                    <a:pt x="1602740" y="2282190"/>
                    <a:pt x="1428750" y="2476500"/>
                  </a:cubicBezTo>
                  <a:cubicBezTo>
                    <a:pt x="1276350" y="2646680"/>
                    <a:pt x="873760" y="2846070"/>
                    <a:pt x="811530" y="2788920"/>
                  </a:cubicBezTo>
                  <a:cubicBezTo>
                    <a:pt x="741680" y="2725420"/>
                    <a:pt x="966470" y="2188210"/>
                    <a:pt x="1136650" y="1996440"/>
                  </a:cubicBezTo>
                  <a:cubicBezTo>
                    <a:pt x="1290320" y="1822450"/>
                    <a:pt x="1493520" y="1727200"/>
                    <a:pt x="1747520" y="1653540"/>
                  </a:cubicBezTo>
                  <a:cubicBezTo>
                    <a:pt x="2098040" y="1550670"/>
                    <a:pt x="2716530" y="1605280"/>
                    <a:pt x="3083560" y="1574800"/>
                  </a:cubicBezTo>
                  <a:cubicBezTo>
                    <a:pt x="3341370" y="1553210"/>
                    <a:pt x="3613150" y="1511300"/>
                    <a:pt x="3740150" y="1504950"/>
                  </a:cubicBezTo>
                  <a:cubicBezTo>
                    <a:pt x="3792220" y="1502410"/>
                    <a:pt x="3806190" y="1501140"/>
                    <a:pt x="3849370" y="1504950"/>
                  </a:cubicBezTo>
                  <a:cubicBezTo>
                    <a:pt x="3912870" y="1510030"/>
                    <a:pt x="4010660" y="1517650"/>
                    <a:pt x="4085590" y="1543050"/>
                  </a:cubicBezTo>
                  <a:cubicBezTo>
                    <a:pt x="4160520" y="1568450"/>
                    <a:pt x="4235450" y="1606550"/>
                    <a:pt x="4297680" y="1654810"/>
                  </a:cubicBezTo>
                  <a:cubicBezTo>
                    <a:pt x="4359910" y="1701800"/>
                    <a:pt x="4417060" y="1764030"/>
                    <a:pt x="4461510" y="1828800"/>
                  </a:cubicBezTo>
                  <a:cubicBezTo>
                    <a:pt x="4505960" y="1893570"/>
                    <a:pt x="4541520" y="1969770"/>
                    <a:pt x="4563110" y="2045970"/>
                  </a:cubicBezTo>
                  <a:cubicBezTo>
                    <a:pt x="4584700" y="2122170"/>
                    <a:pt x="4592320" y="2205990"/>
                    <a:pt x="4588510" y="2284730"/>
                  </a:cubicBezTo>
                  <a:cubicBezTo>
                    <a:pt x="4584700" y="2363470"/>
                    <a:pt x="4566920" y="2446020"/>
                    <a:pt x="4537710" y="2518410"/>
                  </a:cubicBezTo>
                  <a:cubicBezTo>
                    <a:pt x="4508500" y="2592070"/>
                    <a:pt x="4464050" y="2663190"/>
                    <a:pt x="4413250" y="2722880"/>
                  </a:cubicBezTo>
                  <a:cubicBezTo>
                    <a:pt x="4362450" y="2782570"/>
                    <a:pt x="4298950" y="2838450"/>
                    <a:pt x="4231640" y="2879090"/>
                  </a:cubicBezTo>
                  <a:cubicBezTo>
                    <a:pt x="4164330" y="2919730"/>
                    <a:pt x="4086860" y="2950210"/>
                    <a:pt x="4009390" y="2966720"/>
                  </a:cubicBezTo>
                  <a:cubicBezTo>
                    <a:pt x="3931920" y="2983230"/>
                    <a:pt x="3848100" y="2989580"/>
                    <a:pt x="3769360" y="2980690"/>
                  </a:cubicBezTo>
                  <a:cubicBezTo>
                    <a:pt x="3690620" y="2971800"/>
                    <a:pt x="3610610" y="2948940"/>
                    <a:pt x="3539490" y="2915920"/>
                  </a:cubicBezTo>
                  <a:cubicBezTo>
                    <a:pt x="3468370" y="2882900"/>
                    <a:pt x="3398520" y="2835910"/>
                    <a:pt x="3341370" y="2781300"/>
                  </a:cubicBezTo>
                  <a:cubicBezTo>
                    <a:pt x="3284220" y="2726690"/>
                    <a:pt x="3232150" y="2660650"/>
                    <a:pt x="3195320" y="2590800"/>
                  </a:cubicBezTo>
                  <a:cubicBezTo>
                    <a:pt x="3158490" y="2520950"/>
                    <a:pt x="3131820" y="2442210"/>
                    <a:pt x="3119120" y="2364740"/>
                  </a:cubicBezTo>
                  <a:cubicBezTo>
                    <a:pt x="3106420" y="2287270"/>
                    <a:pt x="3106420" y="2202180"/>
                    <a:pt x="3119120" y="2124710"/>
                  </a:cubicBezTo>
                  <a:cubicBezTo>
                    <a:pt x="3131820" y="2047240"/>
                    <a:pt x="3158490" y="1967230"/>
                    <a:pt x="3195320" y="1897380"/>
                  </a:cubicBezTo>
                  <a:cubicBezTo>
                    <a:pt x="3232150" y="1827530"/>
                    <a:pt x="3282950" y="1761490"/>
                    <a:pt x="3340100" y="1706880"/>
                  </a:cubicBezTo>
                  <a:cubicBezTo>
                    <a:pt x="3397250" y="1653540"/>
                    <a:pt x="3467100" y="1606550"/>
                    <a:pt x="3538220" y="1573530"/>
                  </a:cubicBezTo>
                  <a:cubicBezTo>
                    <a:pt x="3609340" y="1540510"/>
                    <a:pt x="3690620" y="1517650"/>
                    <a:pt x="3769360" y="1508760"/>
                  </a:cubicBezTo>
                  <a:cubicBezTo>
                    <a:pt x="3848100" y="1499870"/>
                    <a:pt x="3930650" y="1504950"/>
                    <a:pt x="4008120" y="1521460"/>
                  </a:cubicBezTo>
                  <a:cubicBezTo>
                    <a:pt x="4085590" y="1537970"/>
                    <a:pt x="4164330" y="1569720"/>
                    <a:pt x="4231640" y="1610360"/>
                  </a:cubicBezTo>
                  <a:cubicBezTo>
                    <a:pt x="4298950" y="1651000"/>
                    <a:pt x="4362450" y="1705610"/>
                    <a:pt x="4413250" y="1765300"/>
                  </a:cubicBezTo>
                  <a:cubicBezTo>
                    <a:pt x="4464050" y="1824990"/>
                    <a:pt x="4507230" y="1897380"/>
                    <a:pt x="4536440" y="1971040"/>
                  </a:cubicBezTo>
                  <a:cubicBezTo>
                    <a:pt x="4565650" y="2044700"/>
                    <a:pt x="4584700" y="2125980"/>
                    <a:pt x="4588510" y="2204720"/>
                  </a:cubicBezTo>
                  <a:cubicBezTo>
                    <a:pt x="4592320" y="2283460"/>
                    <a:pt x="4584700" y="2366010"/>
                    <a:pt x="4563110" y="2442210"/>
                  </a:cubicBezTo>
                  <a:cubicBezTo>
                    <a:pt x="4541520" y="2518410"/>
                    <a:pt x="4505960" y="2594610"/>
                    <a:pt x="4461510" y="2659380"/>
                  </a:cubicBezTo>
                  <a:cubicBezTo>
                    <a:pt x="4417060" y="2724150"/>
                    <a:pt x="4359910" y="2785110"/>
                    <a:pt x="4297680" y="2833370"/>
                  </a:cubicBezTo>
                  <a:cubicBezTo>
                    <a:pt x="4235450" y="2881630"/>
                    <a:pt x="4160520" y="2921000"/>
                    <a:pt x="4085590" y="2946400"/>
                  </a:cubicBezTo>
                  <a:cubicBezTo>
                    <a:pt x="4010660" y="2971800"/>
                    <a:pt x="3862070" y="3008630"/>
                    <a:pt x="3849370" y="2984500"/>
                  </a:cubicBezTo>
                  <a:cubicBezTo>
                    <a:pt x="3834130" y="2954020"/>
                    <a:pt x="4124960" y="2744470"/>
                    <a:pt x="4109720" y="2721610"/>
                  </a:cubicBezTo>
                  <a:cubicBezTo>
                    <a:pt x="4086860" y="2688590"/>
                    <a:pt x="3627120" y="3003550"/>
                    <a:pt x="3384550" y="3042920"/>
                  </a:cubicBezTo>
                  <a:cubicBezTo>
                    <a:pt x="3162300" y="3079750"/>
                    <a:pt x="2936240" y="2974340"/>
                    <a:pt x="2716530" y="2981960"/>
                  </a:cubicBezTo>
                  <a:cubicBezTo>
                    <a:pt x="2501900" y="2989580"/>
                    <a:pt x="2297430" y="3088640"/>
                    <a:pt x="2081530" y="3087370"/>
                  </a:cubicBezTo>
                  <a:cubicBezTo>
                    <a:pt x="1855470" y="3086100"/>
                    <a:pt x="1626870" y="2969260"/>
                    <a:pt x="1390650" y="2962910"/>
                  </a:cubicBezTo>
                  <a:cubicBezTo>
                    <a:pt x="1145540" y="2955290"/>
                    <a:pt x="857250" y="3126740"/>
                    <a:pt x="638810" y="3054350"/>
                  </a:cubicBezTo>
                  <a:cubicBezTo>
                    <a:pt x="416560" y="2980690"/>
                    <a:pt x="142240" y="2739390"/>
                    <a:pt x="73660" y="2514600"/>
                  </a:cubicBezTo>
                  <a:cubicBezTo>
                    <a:pt x="0" y="2273300"/>
                    <a:pt x="82550" y="1807210"/>
                    <a:pt x="261620" y="1638300"/>
                  </a:cubicBezTo>
                  <a:cubicBezTo>
                    <a:pt x="440690" y="1470660"/>
                    <a:pt x="1145540" y="1536700"/>
                    <a:pt x="1144270" y="1503680"/>
                  </a:cubicBezTo>
                  <a:cubicBezTo>
                    <a:pt x="1143000" y="1474470"/>
                    <a:pt x="546100" y="1559560"/>
                    <a:pt x="473710" y="1443990"/>
                  </a:cubicBezTo>
                  <a:cubicBezTo>
                    <a:pt x="400050" y="1325880"/>
                    <a:pt x="674370" y="961390"/>
                    <a:pt x="725170" y="789940"/>
                  </a:cubicBezTo>
                  <a:cubicBezTo>
                    <a:pt x="756920" y="681990"/>
                    <a:pt x="763270" y="596900"/>
                    <a:pt x="783590" y="520700"/>
                  </a:cubicBezTo>
                  <a:cubicBezTo>
                    <a:pt x="798830" y="463550"/>
                    <a:pt x="810260" y="420370"/>
                    <a:pt x="831850" y="373380"/>
                  </a:cubicBezTo>
                  <a:cubicBezTo>
                    <a:pt x="853440" y="326390"/>
                    <a:pt x="881380" y="281940"/>
                    <a:pt x="914400" y="241300"/>
                  </a:cubicBezTo>
                  <a:cubicBezTo>
                    <a:pt x="946150" y="201930"/>
                    <a:pt x="985520" y="163830"/>
                    <a:pt x="1026160" y="133350"/>
                  </a:cubicBezTo>
                  <a:cubicBezTo>
                    <a:pt x="1066800" y="101600"/>
                    <a:pt x="1113790" y="74930"/>
                    <a:pt x="1160780" y="54610"/>
                  </a:cubicBezTo>
                  <a:cubicBezTo>
                    <a:pt x="1207770" y="34290"/>
                    <a:pt x="1259840" y="19050"/>
                    <a:pt x="1310640" y="10160"/>
                  </a:cubicBezTo>
                  <a:cubicBezTo>
                    <a:pt x="1361440" y="1270"/>
                    <a:pt x="1414780" y="0"/>
                    <a:pt x="1465580" y="3810"/>
                  </a:cubicBezTo>
                  <a:cubicBezTo>
                    <a:pt x="1516380" y="7620"/>
                    <a:pt x="1569720" y="17780"/>
                    <a:pt x="1617980" y="34290"/>
                  </a:cubicBezTo>
                  <a:cubicBezTo>
                    <a:pt x="1667510" y="50800"/>
                    <a:pt x="1715770" y="72390"/>
                    <a:pt x="1758950" y="100330"/>
                  </a:cubicBezTo>
                  <a:cubicBezTo>
                    <a:pt x="1802130" y="127000"/>
                    <a:pt x="1844040" y="161290"/>
                    <a:pt x="1879600" y="198120"/>
                  </a:cubicBezTo>
                  <a:cubicBezTo>
                    <a:pt x="1915160" y="234950"/>
                    <a:pt x="1946910" y="278130"/>
                    <a:pt x="1973580" y="322580"/>
                  </a:cubicBezTo>
                  <a:cubicBezTo>
                    <a:pt x="1998980" y="367030"/>
                    <a:pt x="2021840" y="415290"/>
                    <a:pt x="2035810" y="464820"/>
                  </a:cubicBezTo>
                  <a:cubicBezTo>
                    <a:pt x="2051050" y="514350"/>
                    <a:pt x="2058670" y="566420"/>
                    <a:pt x="2061210" y="618490"/>
                  </a:cubicBezTo>
                  <a:cubicBezTo>
                    <a:pt x="2063750" y="669290"/>
                    <a:pt x="2048510" y="773430"/>
                    <a:pt x="2048510" y="773430"/>
                  </a:cubicBezTo>
                </a:path>
              </a:pathLst>
            </a:custGeom>
            <a:solidFill>
              <a:srgbClr val="FFFFFF"/>
            </a:solidFill>
            <a:ln cap="sq">
              <a:noFill/>
              <a:prstDash val="solid"/>
              <a:miter/>
            </a:ln>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12281" y="1000125"/>
            <a:ext cx="15613517" cy="8985929"/>
          </a:xfrm>
          <a:custGeom>
            <a:avLst/>
            <a:gdLst/>
            <a:ahLst/>
            <a:cxnLst/>
            <a:rect r="r" b="b" t="t" l="l"/>
            <a:pathLst>
              <a:path h="8985929" w="15613517">
                <a:moveTo>
                  <a:pt x="0" y="0"/>
                </a:moveTo>
                <a:lnTo>
                  <a:pt x="15613517" y="0"/>
                </a:lnTo>
                <a:lnTo>
                  <a:pt x="15613517" y="8985929"/>
                </a:lnTo>
                <a:lnTo>
                  <a:pt x="0" y="8985929"/>
                </a:lnTo>
                <a:lnTo>
                  <a:pt x="0" y="0"/>
                </a:lnTo>
                <a:close/>
              </a:path>
            </a:pathLst>
          </a:custGeom>
          <a:blipFill>
            <a:blip r:embed="rId2"/>
            <a:stretch>
              <a:fillRect l="-5980" t="-25234" r="0" b="-12875"/>
            </a:stretch>
          </a:blipFill>
        </p:spPr>
      </p:sp>
      <p:grpSp>
        <p:nvGrpSpPr>
          <p:cNvPr name="Group 3" id="3"/>
          <p:cNvGrpSpPr/>
          <p:nvPr/>
        </p:nvGrpSpPr>
        <p:grpSpPr>
          <a:xfrm rot="0">
            <a:off x="9083040" y="5776912"/>
            <a:ext cx="1175385" cy="242888"/>
            <a:chOff x="0" y="0"/>
            <a:chExt cx="1567180" cy="323850"/>
          </a:xfrm>
        </p:grpSpPr>
        <p:sp>
          <p:nvSpPr>
            <p:cNvPr name="Freeform 4" id="4"/>
            <p:cNvSpPr/>
            <p:nvPr/>
          </p:nvSpPr>
          <p:spPr>
            <a:xfrm flipH="false" flipV="false" rot="0">
              <a:off x="49530" y="45720"/>
              <a:ext cx="1468120" cy="248920"/>
            </a:xfrm>
            <a:custGeom>
              <a:avLst/>
              <a:gdLst/>
              <a:ahLst/>
              <a:cxnLst/>
              <a:rect r="r" b="b" t="t" l="l"/>
              <a:pathLst>
                <a:path h="248920" w="1468120">
                  <a:moveTo>
                    <a:pt x="78740" y="69850"/>
                  </a:moveTo>
                  <a:cubicBezTo>
                    <a:pt x="1270000" y="57150"/>
                    <a:pt x="1276350" y="36830"/>
                    <a:pt x="1303020" y="26670"/>
                  </a:cubicBezTo>
                  <a:cubicBezTo>
                    <a:pt x="1330960" y="16510"/>
                    <a:pt x="1366520" y="0"/>
                    <a:pt x="1393190" y="5080"/>
                  </a:cubicBezTo>
                  <a:cubicBezTo>
                    <a:pt x="1417320" y="8890"/>
                    <a:pt x="1446530" y="27940"/>
                    <a:pt x="1456690" y="48260"/>
                  </a:cubicBezTo>
                  <a:cubicBezTo>
                    <a:pt x="1466850" y="68580"/>
                    <a:pt x="1468120" y="104140"/>
                    <a:pt x="1457960" y="124460"/>
                  </a:cubicBezTo>
                  <a:cubicBezTo>
                    <a:pt x="1447800" y="144780"/>
                    <a:pt x="1417320" y="165100"/>
                    <a:pt x="1394460" y="167640"/>
                  </a:cubicBezTo>
                  <a:cubicBezTo>
                    <a:pt x="1371600" y="170180"/>
                    <a:pt x="1337310" y="156210"/>
                    <a:pt x="1323340" y="139700"/>
                  </a:cubicBezTo>
                  <a:cubicBezTo>
                    <a:pt x="1309370" y="123190"/>
                    <a:pt x="1300480" y="87630"/>
                    <a:pt x="1306830" y="66040"/>
                  </a:cubicBezTo>
                  <a:cubicBezTo>
                    <a:pt x="1313180" y="44450"/>
                    <a:pt x="1337310" y="17780"/>
                    <a:pt x="1358900" y="10160"/>
                  </a:cubicBezTo>
                  <a:cubicBezTo>
                    <a:pt x="1380490" y="2540"/>
                    <a:pt x="1416050" y="8890"/>
                    <a:pt x="1433830" y="21590"/>
                  </a:cubicBezTo>
                  <a:cubicBezTo>
                    <a:pt x="1451610" y="34290"/>
                    <a:pt x="1468120" y="67310"/>
                    <a:pt x="1466850" y="90170"/>
                  </a:cubicBezTo>
                  <a:cubicBezTo>
                    <a:pt x="1465580" y="113030"/>
                    <a:pt x="1446530" y="138430"/>
                    <a:pt x="1427480" y="156210"/>
                  </a:cubicBezTo>
                  <a:cubicBezTo>
                    <a:pt x="1407160" y="175260"/>
                    <a:pt x="1379220" y="186690"/>
                    <a:pt x="1350010" y="198120"/>
                  </a:cubicBezTo>
                  <a:cubicBezTo>
                    <a:pt x="1314450" y="212090"/>
                    <a:pt x="1290320" y="219710"/>
                    <a:pt x="1228090" y="227330"/>
                  </a:cubicBezTo>
                  <a:cubicBezTo>
                    <a:pt x="1040130" y="248920"/>
                    <a:pt x="212090" y="248920"/>
                    <a:pt x="78740" y="224790"/>
                  </a:cubicBezTo>
                  <a:cubicBezTo>
                    <a:pt x="49530" y="219710"/>
                    <a:pt x="39370" y="217170"/>
                    <a:pt x="26670" y="205740"/>
                  </a:cubicBezTo>
                  <a:cubicBezTo>
                    <a:pt x="13970" y="194310"/>
                    <a:pt x="2540" y="173990"/>
                    <a:pt x="1270" y="156210"/>
                  </a:cubicBezTo>
                  <a:cubicBezTo>
                    <a:pt x="0" y="135890"/>
                    <a:pt x="12700" y="102870"/>
                    <a:pt x="26670" y="88900"/>
                  </a:cubicBezTo>
                  <a:cubicBezTo>
                    <a:pt x="39370" y="76200"/>
                    <a:pt x="78740" y="69850"/>
                    <a:pt x="78740" y="69850"/>
                  </a:cubicBezTo>
                </a:path>
              </a:pathLst>
            </a:custGeom>
            <a:solidFill>
              <a:srgbClr val="FFFFFF"/>
            </a:solidFill>
            <a:ln cap="sq">
              <a:noFill/>
              <a:prstDash val="solid"/>
              <a:miter/>
            </a:ln>
          </p:spPr>
        </p:sp>
      </p:grpSp>
      <p:grpSp>
        <p:nvGrpSpPr>
          <p:cNvPr name="Group 5" id="5"/>
          <p:cNvGrpSpPr/>
          <p:nvPr/>
        </p:nvGrpSpPr>
        <p:grpSpPr>
          <a:xfrm rot="0">
            <a:off x="6551295" y="1444942"/>
            <a:ext cx="1020127" cy="1020127"/>
            <a:chOff x="0" y="0"/>
            <a:chExt cx="1360170" cy="1360170"/>
          </a:xfrm>
        </p:grpSpPr>
        <p:sp>
          <p:nvSpPr>
            <p:cNvPr name="Freeform 6" id="6"/>
            <p:cNvSpPr/>
            <p:nvPr/>
          </p:nvSpPr>
          <p:spPr>
            <a:xfrm flipH="false" flipV="false" rot="0">
              <a:off x="44450" y="33020"/>
              <a:ext cx="1247140" cy="1282700"/>
            </a:xfrm>
            <a:custGeom>
              <a:avLst/>
              <a:gdLst/>
              <a:ahLst/>
              <a:cxnLst/>
              <a:rect r="r" b="b" t="t" l="l"/>
              <a:pathLst>
                <a:path h="1282700" w="1247140">
                  <a:moveTo>
                    <a:pt x="1247140" y="453390"/>
                  </a:moveTo>
                  <a:cubicBezTo>
                    <a:pt x="1247140" y="853440"/>
                    <a:pt x="1201420" y="956310"/>
                    <a:pt x="1140460" y="1033780"/>
                  </a:cubicBezTo>
                  <a:cubicBezTo>
                    <a:pt x="1079500" y="1111250"/>
                    <a:pt x="991870" y="1181100"/>
                    <a:pt x="901700" y="1221740"/>
                  </a:cubicBezTo>
                  <a:cubicBezTo>
                    <a:pt x="811530" y="1262380"/>
                    <a:pt x="699770" y="1282700"/>
                    <a:pt x="601980" y="1276350"/>
                  </a:cubicBezTo>
                  <a:cubicBezTo>
                    <a:pt x="504190" y="1270000"/>
                    <a:pt x="396240" y="1236980"/>
                    <a:pt x="312420" y="1186180"/>
                  </a:cubicBezTo>
                  <a:cubicBezTo>
                    <a:pt x="228600" y="1135380"/>
                    <a:pt x="147320" y="1055370"/>
                    <a:pt x="96520" y="971550"/>
                  </a:cubicBezTo>
                  <a:cubicBezTo>
                    <a:pt x="45720" y="887730"/>
                    <a:pt x="12700" y="778510"/>
                    <a:pt x="6350" y="680720"/>
                  </a:cubicBezTo>
                  <a:cubicBezTo>
                    <a:pt x="0" y="582930"/>
                    <a:pt x="20320" y="472440"/>
                    <a:pt x="60960" y="382270"/>
                  </a:cubicBezTo>
                  <a:cubicBezTo>
                    <a:pt x="101600" y="292100"/>
                    <a:pt x="171450" y="203200"/>
                    <a:pt x="248920" y="142240"/>
                  </a:cubicBezTo>
                  <a:cubicBezTo>
                    <a:pt x="326390" y="81280"/>
                    <a:pt x="429260" y="35560"/>
                    <a:pt x="525780" y="17780"/>
                  </a:cubicBezTo>
                  <a:cubicBezTo>
                    <a:pt x="622300" y="0"/>
                    <a:pt x="735330" y="7620"/>
                    <a:pt x="829310" y="36830"/>
                  </a:cubicBezTo>
                  <a:cubicBezTo>
                    <a:pt x="923290" y="66040"/>
                    <a:pt x="1089660" y="193040"/>
                    <a:pt x="1089660" y="193040"/>
                  </a:cubicBezTo>
                </a:path>
              </a:pathLst>
            </a:custGeom>
            <a:solidFill>
              <a:srgbClr val="FFFFFF"/>
            </a:solidFill>
            <a:ln cap="sq">
              <a:noFill/>
              <a:prstDash val="solid"/>
              <a:miter/>
            </a:ln>
          </p:spPr>
        </p:sp>
      </p:grpSp>
      <p:grpSp>
        <p:nvGrpSpPr>
          <p:cNvPr name="Group 7" id="7"/>
          <p:cNvGrpSpPr/>
          <p:nvPr/>
        </p:nvGrpSpPr>
        <p:grpSpPr>
          <a:xfrm rot="0">
            <a:off x="5846445" y="4240530"/>
            <a:ext cx="1020127" cy="1020127"/>
            <a:chOff x="0" y="0"/>
            <a:chExt cx="1360170" cy="1360170"/>
          </a:xfrm>
        </p:grpSpPr>
        <p:sp>
          <p:nvSpPr>
            <p:cNvPr name="Freeform 8" id="8"/>
            <p:cNvSpPr/>
            <p:nvPr/>
          </p:nvSpPr>
          <p:spPr>
            <a:xfrm flipH="false" flipV="false" rot="0">
              <a:off x="44450" y="33020"/>
              <a:ext cx="1247140" cy="1282700"/>
            </a:xfrm>
            <a:custGeom>
              <a:avLst/>
              <a:gdLst/>
              <a:ahLst/>
              <a:cxnLst/>
              <a:rect r="r" b="b" t="t" l="l"/>
              <a:pathLst>
                <a:path h="1282700" w="1247140">
                  <a:moveTo>
                    <a:pt x="1247140" y="453390"/>
                  </a:moveTo>
                  <a:cubicBezTo>
                    <a:pt x="1247140" y="853440"/>
                    <a:pt x="1201420" y="956310"/>
                    <a:pt x="1140460" y="1033780"/>
                  </a:cubicBezTo>
                  <a:cubicBezTo>
                    <a:pt x="1079500" y="1111250"/>
                    <a:pt x="991870" y="1181100"/>
                    <a:pt x="901700" y="1221740"/>
                  </a:cubicBezTo>
                  <a:cubicBezTo>
                    <a:pt x="811530" y="1262380"/>
                    <a:pt x="699770" y="1282700"/>
                    <a:pt x="601980" y="1276350"/>
                  </a:cubicBezTo>
                  <a:cubicBezTo>
                    <a:pt x="504190" y="1270000"/>
                    <a:pt x="396240" y="1236980"/>
                    <a:pt x="312420" y="1186180"/>
                  </a:cubicBezTo>
                  <a:cubicBezTo>
                    <a:pt x="228600" y="1135380"/>
                    <a:pt x="148590" y="1054100"/>
                    <a:pt x="97790" y="970280"/>
                  </a:cubicBezTo>
                  <a:cubicBezTo>
                    <a:pt x="46990" y="886460"/>
                    <a:pt x="12700" y="778510"/>
                    <a:pt x="6350" y="680720"/>
                  </a:cubicBezTo>
                  <a:cubicBezTo>
                    <a:pt x="0" y="582930"/>
                    <a:pt x="21590" y="472440"/>
                    <a:pt x="62230" y="382270"/>
                  </a:cubicBezTo>
                  <a:cubicBezTo>
                    <a:pt x="102870" y="292100"/>
                    <a:pt x="171450" y="203200"/>
                    <a:pt x="248920" y="142240"/>
                  </a:cubicBezTo>
                  <a:cubicBezTo>
                    <a:pt x="326390" y="81280"/>
                    <a:pt x="429260" y="35560"/>
                    <a:pt x="525780" y="17780"/>
                  </a:cubicBezTo>
                  <a:cubicBezTo>
                    <a:pt x="622300" y="0"/>
                    <a:pt x="735330" y="6350"/>
                    <a:pt x="829310" y="35560"/>
                  </a:cubicBezTo>
                  <a:cubicBezTo>
                    <a:pt x="923290" y="64770"/>
                    <a:pt x="1089660" y="193040"/>
                    <a:pt x="1089660" y="193040"/>
                  </a:cubicBezTo>
                </a:path>
              </a:pathLst>
            </a:custGeom>
            <a:solidFill>
              <a:srgbClr val="FFFFFF"/>
            </a:solidFill>
            <a:ln cap="sq">
              <a:noFill/>
              <a:prstDash val="solid"/>
              <a:miter/>
            </a:ln>
          </p:spPr>
        </p:sp>
      </p:grpSp>
      <p:sp>
        <p:nvSpPr>
          <p:cNvPr name="Freeform 9" id="9"/>
          <p:cNvSpPr/>
          <p:nvPr/>
        </p:nvSpPr>
        <p:spPr>
          <a:xfrm flipH="false" flipV="false" rot="0">
            <a:off x="1212281" y="1000125"/>
            <a:ext cx="15613517" cy="8985929"/>
          </a:xfrm>
          <a:custGeom>
            <a:avLst/>
            <a:gdLst/>
            <a:ahLst/>
            <a:cxnLst/>
            <a:rect r="r" b="b" t="t" l="l"/>
            <a:pathLst>
              <a:path h="8985929" w="15613517">
                <a:moveTo>
                  <a:pt x="0" y="0"/>
                </a:moveTo>
                <a:lnTo>
                  <a:pt x="15613517" y="0"/>
                </a:lnTo>
                <a:lnTo>
                  <a:pt x="15613517" y="8985929"/>
                </a:lnTo>
                <a:lnTo>
                  <a:pt x="0" y="8985929"/>
                </a:lnTo>
                <a:lnTo>
                  <a:pt x="0" y="0"/>
                </a:lnTo>
                <a:close/>
              </a:path>
            </a:pathLst>
          </a:custGeom>
          <a:blipFill>
            <a:blip r:embed="rId3"/>
            <a:stretch>
              <a:fillRect l="-6715" t="-25283" r="0" b="-13783"/>
            </a:stretch>
          </a:blipFill>
        </p:spPr>
      </p:sp>
      <p:sp>
        <p:nvSpPr>
          <p:cNvPr name="TextBox 10" id="10"/>
          <p:cNvSpPr txBox="true"/>
          <p:nvPr/>
        </p:nvSpPr>
        <p:spPr>
          <a:xfrm rot="0">
            <a:off x="-249920" y="-133350"/>
            <a:ext cx="18537920" cy="1133475"/>
          </a:xfrm>
          <a:prstGeom prst="rect">
            <a:avLst/>
          </a:prstGeom>
        </p:spPr>
        <p:txBody>
          <a:bodyPr anchor="t" rtlCol="false" tIns="0" lIns="0" bIns="0" rIns="0">
            <a:spAutoFit/>
          </a:bodyPr>
          <a:lstStyle/>
          <a:p>
            <a:pPr algn="ctr">
              <a:lnSpc>
                <a:spcPts val="7920"/>
              </a:lnSpc>
            </a:pPr>
            <a:r>
              <a:rPr lang="en-US" sz="6600">
                <a:solidFill>
                  <a:srgbClr val="6CE5E8"/>
                </a:solidFill>
                <a:latin typeface="Times New Roman Bold"/>
              </a:rPr>
              <a:t>Estratégias de Alocação de Partição</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144">
                  <a:solidFill>
                    <a:srgbClr val="00BF63"/>
                  </a:solidFill>
                  <a:latin typeface="Times New Roman"/>
                </a:rPr>
                <a:t>Conteúdo</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1933248" y="3387379"/>
            <a:ext cx="5723398"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Alocação Contígua</a:t>
            </a:r>
          </a:p>
        </p:txBody>
      </p:sp>
      <p:sp>
        <p:nvSpPr>
          <p:cNvPr name="TextBox 7" id="7"/>
          <p:cNvSpPr txBox="true"/>
          <p:nvPr/>
        </p:nvSpPr>
        <p:spPr>
          <a:xfrm rot="0">
            <a:off x="10823536" y="3387379"/>
            <a:ext cx="5723398"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Algoritmo NRU</a:t>
            </a:r>
          </a:p>
        </p:txBody>
      </p:sp>
      <p:sp>
        <p:nvSpPr>
          <p:cNvPr name="TextBox 8" id="8"/>
          <p:cNvSpPr txBox="true"/>
          <p:nvPr/>
        </p:nvSpPr>
        <p:spPr>
          <a:xfrm rot="0">
            <a:off x="1933248" y="4331658"/>
            <a:ext cx="6643578"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Alocação Particionada Estática</a:t>
            </a:r>
          </a:p>
        </p:txBody>
      </p:sp>
      <p:sp>
        <p:nvSpPr>
          <p:cNvPr name="TextBox 9" id="9"/>
          <p:cNvSpPr txBox="true"/>
          <p:nvPr/>
        </p:nvSpPr>
        <p:spPr>
          <a:xfrm rot="0">
            <a:off x="10823536" y="4331658"/>
            <a:ext cx="5723398"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Algoritmo FIFO</a:t>
            </a:r>
          </a:p>
        </p:txBody>
      </p:sp>
      <p:sp>
        <p:nvSpPr>
          <p:cNvPr name="TextBox 10" id="10"/>
          <p:cNvSpPr txBox="true"/>
          <p:nvPr/>
        </p:nvSpPr>
        <p:spPr>
          <a:xfrm rot="0">
            <a:off x="1933248" y="5353695"/>
            <a:ext cx="6832333"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Alocação Particionada Dinâmica</a:t>
            </a:r>
          </a:p>
        </p:txBody>
      </p:sp>
      <p:sp>
        <p:nvSpPr>
          <p:cNvPr name="TextBox 11" id="11"/>
          <p:cNvSpPr txBox="true"/>
          <p:nvPr/>
        </p:nvSpPr>
        <p:spPr>
          <a:xfrm rot="0">
            <a:off x="10823536" y="5353695"/>
            <a:ext cx="5723398"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Algoritmo do Relogio</a:t>
            </a:r>
          </a:p>
        </p:txBody>
      </p:sp>
      <p:sp>
        <p:nvSpPr>
          <p:cNvPr name="TextBox 12" id="12"/>
          <p:cNvSpPr txBox="true"/>
          <p:nvPr/>
        </p:nvSpPr>
        <p:spPr>
          <a:xfrm rot="0">
            <a:off x="1028700" y="3387379"/>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01</a:t>
            </a:r>
          </a:p>
        </p:txBody>
      </p:sp>
      <p:sp>
        <p:nvSpPr>
          <p:cNvPr name="TextBox 13" id="13"/>
          <p:cNvSpPr txBox="true"/>
          <p:nvPr/>
        </p:nvSpPr>
        <p:spPr>
          <a:xfrm rot="0">
            <a:off x="9918988" y="3387379"/>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07</a:t>
            </a:r>
          </a:p>
        </p:txBody>
      </p:sp>
      <p:sp>
        <p:nvSpPr>
          <p:cNvPr name="TextBox 14" id="14"/>
          <p:cNvSpPr txBox="true"/>
          <p:nvPr/>
        </p:nvSpPr>
        <p:spPr>
          <a:xfrm rot="0">
            <a:off x="1028700" y="4331658"/>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02</a:t>
            </a:r>
          </a:p>
        </p:txBody>
      </p:sp>
      <p:sp>
        <p:nvSpPr>
          <p:cNvPr name="TextBox 15" id="15"/>
          <p:cNvSpPr txBox="true"/>
          <p:nvPr/>
        </p:nvSpPr>
        <p:spPr>
          <a:xfrm rot="0">
            <a:off x="9918988" y="4331658"/>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08</a:t>
            </a:r>
          </a:p>
        </p:txBody>
      </p:sp>
      <p:sp>
        <p:nvSpPr>
          <p:cNvPr name="TextBox 16" id="16"/>
          <p:cNvSpPr txBox="true"/>
          <p:nvPr/>
        </p:nvSpPr>
        <p:spPr>
          <a:xfrm rot="0">
            <a:off x="1028700" y="5353695"/>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03</a:t>
            </a:r>
          </a:p>
        </p:txBody>
      </p:sp>
      <p:sp>
        <p:nvSpPr>
          <p:cNvPr name="TextBox 17" id="17"/>
          <p:cNvSpPr txBox="true"/>
          <p:nvPr/>
        </p:nvSpPr>
        <p:spPr>
          <a:xfrm rot="0">
            <a:off x="9918988" y="5353695"/>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09</a:t>
            </a:r>
          </a:p>
        </p:txBody>
      </p:sp>
      <p:sp>
        <p:nvSpPr>
          <p:cNvPr name="TextBox 18" id="18"/>
          <p:cNvSpPr txBox="true"/>
          <p:nvPr/>
        </p:nvSpPr>
        <p:spPr>
          <a:xfrm rot="0">
            <a:off x="1933248" y="6301115"/>
            <a:ext cx="5723398"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Overlay</a:t>
            </a:r>
          </a:p>
        </p:txBody>
      </p:sp>
      <p:sp>
        <p:nvSpPr>
          <p:cNvPr name="TextBox 19" id="19"/>
          <p:cNvSpPr txBox="true"/>
          <p:nvPr/>
        </p:nvSpPr>
        <p:spPr>
          <a:xfrm rot="0">
            <a:off x="1933248" y="7245393"/>
            <a:ext cx="5723398"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Swapping</a:t>
            </a:r>
          </a:p>
        </p:txBody>
      </p:sp>
      <p:sp>
        <p:nvSpPr>
          <p:cNvPr name="TextBox 20" id="20"/>
          <p:cNvSpPr txBox="true"/>
          <p:nvPr/>
        </p:nvSpPr>
        <p:spPr>
          <a:xfrm rot="0">
            <a:off x="1933248" y="8267430"/>
            <a:ext cx="5920687"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Memória Virtual - Paginação</a:t>
            </a:r>
          </a:p>
        </p:txBody>
      </p:sp>
      <p:sp>
        <p:nvSpPr>
          <p:cNvPr name="TextBox 21" id="21"/>
          <p:cNvSpPr txBox="true"/>
          <p:nvPr/>
        </p:nvSpPr>
        <p:spPr>
          <a:xfrm rot="0">
            <a:off x="1028700" y="6301115"/>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04</a:t>
            </a:r>
          </a:p>
        </p:txBody>
      </p:sp>
      <p:sp>
        <p:nvSpPr>
          <p:cNvPr name="TextBox 22" id="22"/>
          <p:cNvSpPr txBox="true"/>
          <p:nvPr/>
        </p:nvSpPr>
        <p:spPr>
          <a:xfrm rot="0">
            <a:off x="1028700" y="7245393"/>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05</a:t>
            </a:r>
          </a:p>
        </p:txBody>
      </p:sp>
      <p:sp>
        <p:nvSpPr>
          <p:cNvPr name="TextBox 23" id="23"/>
          <p:cNvSpPr txBox="true"/>
          <p:nvPr/>
        </p:nvSpPr>
        <p:spPr>
          <a:xfrm rot="0">
            <a:off x="1028700" y="8267430"/>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06</a:t>
            </a:r>
          </a:p>
        </p:txBody>
      </p:sp>
      <p:sp>
        <p:nvSpPr>
          <p:cNvPr name="TextBox 24" id="24"/>
          <p:cNvSpPr txBox="true"/>
          <p:nvPr/>
        </p:nvSpPr>
        <p:spPr>
          <a:xfrm rot="0">
            <a:off x="10823536" y="6301115"/>
            <a:ext cx="5723398"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Algoritmo LFU</a:t>
            </a:r>
          </a:p>
        </p:txBody>
      </p:sp>
      <p:sp>
        <p:nvSpPr>
          <p:cNvPr name="TextBox 25" id="25"/>
          <p:cNvSpPr txBox="true"/>
          <p:nvPr/>
        </p:nvSpPr>
        <p:spPr>
          <a:xfrm rot="0">
            <a:off x="10823536" y="7245393"/>
            <a:ext cx="5723398" cy="706120"/>
          </a:xfrm>
          <a:prstGeom prst="rect">
            <a:avLst/>
          </a:prstGeom>
        </p:spPr>
        <p:txBody>
          <a:bodyPr anchor="t" rtlCol="false" tIns="0" lIns="0" bIns="0" rIns="0">
            <a:spAutoFit/>
          </a:bodyPr>
          <a:lstStyle/>
          <a:p>
            <a:pPr>
              <a:lnSpc>
                <a:spcPts val="5179"/>
              </a:lnSpc>
            </a:pPr>
            <a:r>
              <a:rPr lang="en-US" sz="3699">
                <a:solidFill>
                  <a:srgbClr val="FFFFFF"/>
                </a:solidFill>
                <a:latin typeface="Times New Roman Medium"/>
              </a:rPr>
              <a:t>Algoritmo LRU</a:t>
            </a:r>
          </a:p>
        </p:txBody>
      </p:sp>
      <p:sp>
        <p:nvSpPr>
          <p:cNvPr name="TextBox 26" id="26"/>
          <p:cNvSpPr txBox="true"/>
          <p:nvPr/>
        </p:nvSpPr>
        <p:spPr>
          <a:xfrm rot="0">
            <a:off x="9918988" y="6301115"/>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10</a:t>
            </a:r>
          </a:p>
        </p:txBody>
      </p:sp>
      <p:sp>
        <p:nvSpPr>
          <p:cNvPr name="TextBox 27" id="27"/>
          <p:cNvSpPr txBox="true"/>
          <p:nvPr/>
        </p:nvSpPr>
        <p:spPr>
          <a:xfrm rot="0">
            <a:off x="9918988" y="7245393"/>
            <a:ext cx="774988" cy="706120"/>
          </a:xfrm>
          <a:prstGeom prst="rect">
            <a:avLst/>
          </a:prstGeom>
        </p:spPr>
        <p:txBody>
          <a:bodyPr anchor="t" rtlCol="false" tIns="0" lIns="0" bIns="0" rIns="0">
            <a:spAutoFit/>
          </a:bodyPr>
          <a:lstStyle/>
          <a:p>
            <a:pPr>
              <a:lnSpc>
                <a:spcPts val="5179"/>
              </a:lnSpc>
            </a:pPr>
            <a:r>
              <a:rPr lang="en-US" sz="3699">
                <a:solidFill>
                  <a:srgbClr val="009490"/>
                </a:solidFill>
                <a:latin typeface="Times New Roman Semi-Bold"/>
              </a:rPr>
              <a:t>11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flipH="false" flipV="false" rot="0">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solidFill>
          </p:spPr>
        </p:sp>
      </p:grpSp>
      <p:grpSp>
        <p:nvGrpSpPr>
          <p:cNvPr name="Group 4" id="4"/>
          <p:cNvGrpSpPr/>
          <p:nvPr/>
        </p:nvGrpSpPr>
        <p:grpSpPr>
          <a:xfrm rot="0">
            <a:off x="0" y="0"/>
            <a:ext cx="8302249" cy="10287000"/>
            <a:chOff x="0" y="0"/>
            <a:chExt cx="11069666" cy="13716000"/>
          </a:xfrm>
        </p:grpSpPr>
        <p:pic>
          <p:nvPicPr>
            <p:cNvPr name="Picture 5" id="5"/>
            <p:cNvPicPr>
              <a:picLocks noChangeAspect="true"/>
            </p:cNvPicPr>
            <p:nvPr/>
          </p:nvPicPr>
          <p:blipFill>
            <a:blip r:embed="rId2">
              <a:alphaModFix amt="20999"/>
            </a:blip>
            <a:srcRect l="42519" t="0" r="15445" b="0"/>
            <a:stretch>
              <a:fillRect/>
            </a:stretch>
          </p:blipFill>
          <p:spPr>
            <a:xfrm flipH="false" flipV="false">
              <a:off x="0" y="0"/>
              <a:ext cx="11069666" cy="13716000"/>
            </a:xfrm>
            <a:prstGeom prst="rect">
              <a:avLst/>
            </a:prstGeom>
          </p:spPr>
        </p:pic>
      </p:grpSp>
      <p:sp>
        <p:nvSpPr>
          <p:cNvPr name="TextBox 6" id="6"/>
          <p:cNvSpPr txBox="true"/>
          <p:nvPr/>
        </p:nvSpPr>
        <p:spPr>
          <a:xfrm rot="0">
            <a:off x="1243618" y="4295775"/>
            <a:ext cx="5815012" cy="1524000"/>
          </a:xfrm>
          <a:prstGeom prst="rect">
            <a:avLst/>
          </a:prstGeom>
        </p:spPr>
        <p:txBody>
          <a:bodyPr anchor="t" rtlCol="false" tIns="0" lIns="0" bIns="0" rIns="0">
            <a:spAutoFit/>
          </a:bodyPr>
          <a:lstStyle/>
          <a:p>
            <a:pPr algn="ctr">
              <a:lnSpc>
                <a:spcPts val="10680"/>
              </a:lnSpc>
            </a:pPr>
            <a:r>
              <a:rPr lang="en-US" sz="8900" spc="142">
                <a:solidFill>
                  <a:srgbClr val="6CE5E8"/>
                </a:solidFill>
                <a:latin typeface="Times New Roman Bold"/>
              </a:rPr>
              <a:t>OVERLAY</a:t>
            </a:r>
          </a:p>
        </p:txBody>
      </p:sp>
      <p:sp>
        <p:nvSpPr>
          <p:cNvPr name="TextBox 7" id="7"/>
          <p:cNvSpPr txBox="true"/>
          <p:nvPr/>
        </p:nvSpPr>
        <p:spPr>
          <a:xfrm rot="0">
            <a:off x="9700023" y="2026299"/>
            <a:ext cx="7925671" cy="6876415"/>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Os programas eram </a:t>
            </a:r>
            <a:r>
              <a:rPr lang="en-US" sz="3799" spc="45">
                <a:solidFill>
                  <a:srgbClr val="00BF63"/>
                </a:solidFill>
                <a:latin typeface="Times New Roman"/>
              </a:rPr>
              <a:t>limitados</a:t>
            </a:r>
            <a:r>
              <a:rPr lang="en-US" sz="3799" spc="45">
                <a:solidFill>
                  <a:srgbClr val="FFFFFF"/>
                </a:solidFill>
                <a:latin typeface="Times New Roman"/>
              </a:rPr>
              <a:t> ao tamanho da RAM disponível.</a:t>
            </a:r>
          </a:p>
          <a:p>
            <a:pPr>
              <a:lnSpc>
                <a:spcPts val="4939"/>
              </a:lnSpc>
            </a:pPr>
          </a:p>
          <a:p>
            <a:pPr>
              <a:lnSpc>
                <a:spcPts val="4939"/>
              </a:lnSpc>
            </a:pPr>
            <a:r>
              <a:rPr lang="en-US" sz="3799" spc="45">
                <a:solidFill>
                  <a:srgbClr val="FFFFFF"/>
                </a:solidFill>
                <a:latin typeface="Times New Roman"/>
              </a:rPr>
              <a:t>A solução foi </a:t>
            </a:r>
            <a:r>
              <a:rPr lang="en-US" sz="3799" spc="45">
                <a:solidFill>
                  <a:srgbClr val="00BF63"/>
                </a:solidFill>
                <a:latin typeface="Times New Roman"/>
              </a:rPr>
              <a:t>dividir</a:t>
            </a:r>
            <a:r>
              <a:rPr lang="en-US" sz="3799" spc="45">
                <a:solidFill>
                  <a:srgbClr val="FFFFFF"/>
                </a:solidFill>
                <a:latin typeface="Times New Roman"/>
              </a:rPr>
              <a:t> o programa em partes (</a:t>
            </a:r>
            <a:r>
              <a:rPr lang="en-US" sz="3799" spc="45">
                <a:solidFill>
                  <a:srgbClr val="00BF63"/>
                </a:solidFill>
                <a:latin typeface="Times New Roman"/>
              </a:rPr>
              <a:t>módulos</a:t>
            </a:r>
            <a:r>
              <a:rPr lang="en-US" sz="3799" spc="45">
                <a:solidFill>
                  <a:srgbClr val="FFFFFF"/>
                </a:solidFill>
                <a:latin typeface="Times New Roman"/>
              </a:rPr>
              <a:t>), que pudessem executar de forma </a:t>
            </a:r>
            <a:r>
              <a:rPr lang="en-US" sz="3799" spc="45">
                <a:solidFill>
                  <a:srgbClr val="00BF63"/>
                </a:solidFill>
                <a:latin typeface="Times New Roman"/>
              </a:rPr>
              <a:t>independentemente</a:t>
            </a:r>
            <a:r>
              <a:rPr lang="en-US" sz="3799" spc="45">
                <a:solidFill>
                  <a:srgbClr val="FFFFFF"/>
                </a:solidFill>
                <a:latin typeface="Times New Roman"/>
              </a:rPr>
              <a:t> um da outro utilizando a mesma área da memória.</a:t>
            </a:r>
          </a:p>
          <a:p>
            <a:pPr>
              <a:lnSpc>
                <a:spcPts val="4939"/>
              </a:lnSpc>
            </a:pPr>
          </a:p>
          <a:p>
            <a:pPr>
              <a:lnSpc>
                <a:spcPts val="4939"/>
              </a:lnSpc>
            </a:pPr>
            <a:r>
              <a:rPr lang="en-US" sz="3799" spc="45">
                <a:solidFill>
                  <a:srgbClr val="FFFFFF"/>
                </a:solidFill>
                <a:latin typeface="Times New Roman"/>
              </a:rPr>
              <a:t>Esta técnica recebeu o nome de </a:t>
            </a:r>
            <a:r>
              <a:rPr lang="en-US" sz="3799" spc="45">
                <a:solidFill>
                  <a:srgbClr val="00BF63"/>
                </a:solidFill>
                <a:latin typeface="Times New Roman"/>
              </a:rPr>
              <a:t>overlay</a:t>
            </a:r>
            <a:r>
              <a:rPr lang="en-US" sz="3799" spc="45">
                <a:solidFill>
                  <a:srgbClr val="FFFFFF"/>
                </a:solidFill>
                <a:latin typeface="Times New Roman"/>
              </a:rPr>
              <a:t>.</a:t>
            </a:r>
          </a:p>
        </p:txBody>
      </p:sp>
      <p:sp>
        <p:nvSpPr>
          <p:cNvPr name="TextBox 8" id="8"/>
          <p:cNvSpPr txBox="true"/>
          <p:nvPr/>
        </p:nvSpPr>
        <p:spPr>
          <a:xfrm rot="0">
            <a:off x="9700023" y="1033768"/>
            <a:ext cx="7559277" cy="578485"/>
          </a:xfrm>
          <a:prstGeom prst="rect">
            <a:avLst/>
          </a:prstGeom>
        </p:spPr>
        <p:txBody>
          <a:bodyPr anchor="t" rtlCol="false" tIns="0" lIns="0" bIns="0" rIns="0">
            <a:spAutoFit/>
          </a:bodyPr>
          <a:lstStyle/>
          <a:p>
            <a:pPr>
              <a:lnSpc>
                <a:spcPts val="4160"/>
              </a:lnSpc>
            </a:pPr>
            <a:r>
              <a:rPr lang="en-US" sz="3200">
                <a:solidFill>
                  <a:srgbClr val="6CE5E8"/>
                </a:solidFill>
                <a:latin typeface="Times New Roman Bold"/>
              </a:rPr>
              <a:t>DEFINIÇÃO </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439298" y="0"/>
            <a:ext cx="11848702" cy="10366864"/>
            <a:chOff x="0" y="0"/>
            <a:chExt cx="3304213" cy="2890977"/>
          </a:xfrm>
        </p:grpSpPr>
        <p:sp>
          <p:nvSpPr>
            <p:cNvPr name="Freeform 3" id="3"/>
            <p:cNvSpPr/>
            <p:nvPr/>
          </p:nvSpPr>
          <p:spPr>
            <a:xfrm flipH="false" flipV="false" rot="0">
              <a:off x="0" y="0"/>
              <a:ext cx="3304213" cy="2890977"/>
            </a:xfrm>
            <a:custGeom>
              <a:avLst/>
              <a:gdLst/>
              <a:ahLst/>
              <a:cxnLst/>
              <a:rect r="r" b="b" t="t" l="l"/>
              <a:pathLst>
                <a:path h="2890977" w="3304213">
                  <a:moveTo>
                    <a:pt x="0" y="0"/>
                  </a:moveTo>
                  <a:lnTo>
                    <a:pt x="3304213" y="0"/>
                  </a:lnTo>
                  <a:lnTo>
                    <a:pt x="3304213" y="2890977"/>
                  </a:lnTo>
                  <a:lnTo>
                    <a:pt x="0" y="2890977"/>
                  </a:lnTo>
                  <a:close/>
                </a:path>
              </a:pathLst>
            </a:custGeom>
            <a:solidFill>
              <a:srgbClr val="FFFFFF"/>
            </a:solidFill>
            <a:ln w="76200" cap="sq">
              <a:solidFill>
                <a:srgbClr val="000000"/>
              </a:solidFill>
              <a:prstDash val="solid"/>
              <a:miter/>
            </a:ln>
          </p:spPr>
        </p:sp>
        <p:sp>
          <p:nvSpPr>
            <p:cNvPr name="TextBox 4" id="4"/>
            <p:cNvSpPr txBox="true"/>
            <p:nvPr/>
          </p:nvSpPr>
          <p:spPr>
            <a:xfrm>
              <a:off x="0" y="-38100"/>
              <a:ext cx="3304213" cy="292907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9491" y="476250"/>
            <a:ext cx="6429807" cy="552450"/>
          </a:xfrm>
          <a:prstGeom prst="rect">
            <a:avLst/>
          </a:prstGeom>
        </p:spPr>
        <p:txBody>
          <a:bodyPr anchor="t" rtlCol="false" tIns="0" lIns="0" bIns="0" rIns="0">
            <a:spAutoFit/>
          </a:bodyPr>
          <a:lstStyle/>
          <a:p>
            <a:pPr algn="ctr">
              <a:lnSpc>
                <a:spcPts val="3839"/>
              </a:lnSpc>
            </a:pPr>
            <a:r>
              <a:rPr lang="en-US" sz="3199">
                <a:solidFill>
                  <a:srgbClr val="6CE5E8"/>
                </a:solidFill>
                <a:latin typeface="Times New Roman Bold"/>
              </a:rPr>
              <a:t>FUNCIONAMENTO </a:t>
            </a:r>
          </a:p>
        </p:txBody>
      </p:sp>
      <p:sp>
        <p:nvSpPr>
          <p:cNvPr name="AutoShape 6" id="6"/>
          <p:cNvSpPr/>
          <p:nvPr/>
        </p:nvSpPr>
        <p:spPr>
          <a:xfrm>
            <a:off x="461924" y="1404619"/>
            <a:ext cx="5410598"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236942" y="9986228"/>
            <a:ext cx="5748688" cy="601544"/>
            <a:chOff x="0" y="0"/>
            <a:chExt cx="7664918" cy="802059"/>
          </a:xfrm>
        </p:grpSpPr>
        <p:sp>
          <p:nvSpPr>
            <p:cNvPr name="TextBox 8" id="8"/>
            <p:cNvSpPr txBox="true"/>
            <p:nvPr/>
          </p:nvSpPr>
          <p:spPr>
            <a:xfrm rot="0">
              <a:off x="0" y="428523"/>
              <a:ext cx="7664918" cy="358309"/>
            </a:xfrm>
            <a:prstGeom prst="rect">
              <a:avLst/>
            </a:prstGeom>
          </p:spPr>
          <p:txBody>
            <a:bodyPr anchor="t" rtlCol="false" tIns="0" lIns="0" bIns="0" rIns="0">
              <a:spAutoFit/>
            </a:bodyPr>
            <a:lstStyle/>
            <a:p>
              <a:pPr algn="ctr">
                <a:lnSpc>
                  <a:spcPts val="1989"/>
                </a:lnSpc>
              </a:pPr>
            </a:p>
          </p:txBody>
        </p:sp>
        <p:sp>
          <p:nvSpPr>
            <p:cNvPr name="AutoShape 9" id="9"/>
            <p:cNvSpPr/>
            <p:nvPr/>
          </p:nvSpPr>
          <p:spPr>
            <a:xfrm>
              <a:off x="0" y="8014"/>
              <a:ext cx="7664918" cy="0"/>
            </a:xfrm>
            <a:prstGeom prst="line">
              <a:avLst/>
            </a:prstGeom>
            <a:ln cap="flat" w="16028">
              <a:solidFill>
                <a:srgbClr val="FFFFFF"/>
              </a:solidFill>
              <a:prstDash val="solid"/>
              <a:headEnd type="none" len="sm" w="sm"/>
              <a:tailEnd type="none" len="sm" w="sm"/>
            </a:ln>
          </p:spPr>
        </p:sp>
      </p:grpSp>
      <p:sp>
        <p:nvSpPr>
          <p:cNvPr name="TextBox 10" id="10"/>
          <p:cNvSpPr txBox="true"/>
          <p:nvPr/>
        </p:nvSpPr>
        <p:spPr>
          <a:xfrm rot="0">
            <a:off x="348816" y="1971357"/>
            <a:ext cx="5636814" cy="7495540"/>
          </a:xfrm>
          <a:prstGeom prst="rect">
            <a:avLst/>
          </a:prstGeom>
        </p:spPr>
        <p:txBody>
          <a:bodyPr anchor="t" rtlCol="false" tIns="0" lIns="0" bIns="0" rIns="0">
            <a:spAutoFit/>
          </a:bodyPr>
          <a:lstStyle/>
          <a:p>
            <a:pPr algn="just">
              <a:lnSpc>
                <a:spcPts val="4939"/>
              </a:lnSpc>
            </a:pPr>
            <a:r>
              <a:rPr lang="en-US" sz="3799" spc="34">
                <a:solidFill>
                  <a:srgbClr val="FFFFFF"/>
                </a:solidFill>
                <a:latin typeface="Times New Roman"/>
              </a:rPr>
              <a:t>Apenas um </a:t>
            </a:r>
            <a:r>
              <a:rPr lang="en-US" sz="3799" spc="34">
                <a:solidFill>
                  <a:srgbClr val="00BF63"/>
                </a:solidFill>
                <a:latin typeface="Times New Roman"/>
              </a:rPr>
              <a:t>módulo</a:t>
            </a:r>
            <a:r>
              <a:rPr lang="en-US" sz="3799" spc="34">
                <a:solidFill>
                  <a:srgbClr val="FFFFFF"/>
                </a:solidFill>
                <a:latin typeface="Times New Roman"/>
              </a:rPr>
              <a:t> é </a:t>
            </a:r>
            <a:r>
              <a:rPr lang="en-US" sz="3799" spc="34">
                <a:solidFill>
                  <a:srgbClr val="00BF63"/>
                </a:solidFill>
                <a:latin typeface="Times New Roman"/>
              </a:rPr>
              <a:t>carregado</a:t>
            </a:r>
            <a:r>
              <a:rPr lang="en-US" sz="3799" spc="34">
                <a:solidFill>
                  <a:srgbClr val="FFFFFF"/>
                </a:solidFill>
                <a:latin typeface="Times New Roman"/>
              </a:rPr>
              <a:t> na RAM por vez.</a:t>
            </a:r>
          </a:p>
          <a:p>
            <a:pPr algn="just">
              <a:lnSpc>
                <a:spcPts val="4939"/>
              </a:lnSpc>
            </a:pPr>
          </a:p>
          <a:p>
            <a:pPr algn="just">
              <a:lnSpc>
                <a:spcPts val="4939"/>
              </a:lnSpc>
            </a:pPr>
            <a:r>
              <a:rPr lang="en-US" sz="3799" spc="34">
                <a:solidFill>
                  <a:srgbClr val="FFFFFF"/>
                </a:solidFill>
                <a:latin typeface="Times New Roman"/>
              </a:rPr>
              <a:t>Se</a:t>
            </a:r>
            <a:r>
              <a:rPr lang="en-US" sz="3799" spc="34">
                <a:solidFill>
                  <a:srgbClr val="FFFFFF"/>
                </a:solidFill>
                <a:latin typeface="Times New Roman"/>
              </a:rPr>
              <a:t> o programa </a:t>
            </a:r>
            <a:r>
              <a:rPr lang="en-US" sz="3799" spc="34">
                <a:solidFill>
                  <a:srgbClr val="00BF63"/>
                </a:solidFill>
                <a:latin typeface="Times New Roman"/>
              </a:rPr>
              <a:t>precisa</a:t>
            </a:r>
            <a:r>
              <a:rPr lang="en-US" sz="3799" spc="34">
                <a:solidFill>
                  <a:srgbClr val="FFFFFF"/>
                </a:solidFill>
                <a:latin typeface="Times New Roman"/>
              </a:rPr>
              <a:t> de </a:t>
            </a:r>
            <a:r>
              <a:rPr lang="en-US" sz="3799" spc="34">
                <a:solidFill>
                  <a:srgbClr val="00BF63"/>
                </a:solidFill>
                <a:latin typeface="Times New Roman"/>
              </a:rPr>
              <a:t>diferentes</a:t>
            </a:r>
            <a:r>
              <a:rPr lang="en-US" sz="3799" spc="34">
                <a:solidFill>
                  <a:srgbClr val="FFFFFF"/>
                </a:solidFill>
                <a:latin typeface="Times New Roman"/>
              </a:rPr>
              <a:t> partes do código o S.O  </a:t>
            </a:r>
            <a:r>
              <a:rPr lang="en-US" sz="3799" spc="34">
                <a:solidFill>
                  <a:srgbClr val="00BF63"/>
                </a:solidFill>
                <a:latin typeface="Times New Roman"/>
              </a:rPr>
              <a:t>troca</a:t>
            </a:r>
            <a:r>
              <a:rPr lang="en-US" sz="3799" spc="34">
                <a:solidFill>
                  <a:srgbClr val="FFFFFF"/>
                </a:solidFill>
                <a:latin typeface="Times New Roman"/>
              </a:rPr>
              <a:t> os </a:t>
            </a:r>
            <a:r>
              <a:rPr lang="en-US" sz="3799" spc="34">
                <a:solidFill>
                  <a:srgbClr val="00BF63"/>
                </a:solidFill>
                <a:latin typeface="Times New Roman"/>
              </a:rPr>
              <a:t>módulos</a:t>
            </a:r>
            <a:r>
              <a:rPr lang="en-US" sz="3799" spc="34">
                <a:solidFill>
                  <a:srgbClr val="FFFFFF"/>
                </a:solidFill>
                <a:latin typeface="Times New Roman"/>
              </a:rPr>
              <a:t>.</a:t>
            </a:r>
          </a:p>
          <a:p>
            <a:pPr algn="just">
              <a:lnSpc>
                <a:spcPts val="4939"/>
              </a:lnSpc>
            </a:pPr>
          </a:p>
          <a:p>
            <a:pPr algn="just">
              <a:lnSpc>
                <a:spcPts val="4939"/>
              </a:lnSpc>
            </a:pPr>
            <a:r>
              <a:rPr lang="en-US" sz="3799" spc="34">
                <a:solidFill>
                  <a:srgbClr val="FFFFFF"/>
                </a:solidFill>
                <a:latin typeface="Times New Roman"/>
              </a:rPr>
              <a:t>N</a:t>
            </a:r>
            <a:r>
              <a:rPr lang="en-US" sz="3799" spc="34">
                <a:solidFill>
                  <a:srgbClr val="FFFFFF"/>
                </a:solidFill>
                <a:latin typeface="Times New Roman"/>
              </a:rPr>
              <a:t>a mesma região de memória </a:t>
            </a:r>
            <a:r>
              <a:rPr lang="en-US" sz="3799" spc="34">
                <a:solidFill>
                  <a:srgbClr val="00BF63"/>
                </a:solidFill>
                <a:latin typeface="Times New Roman"/>
              </a:rPr>
              <a:t>sobrepondo</a:t>
            </a:r>
            <a:r>
              <a:rPr lang="en-US" sz="3799" spc="34">
                <a:solidFill>
                  <a:srgbClr val="FFFFFF"/>
                </a:solidFill>
                <a:latin typeface="Times New Roman"/>
              </a:rPr>
              <a:t> a região de memória existente.</a:t>
            </a:r>
          </a:p>
        </p:txBody>
      </p:sp>
      <p:grpSp>
        <p:nvGrpSpPr>
          <p:cNvPr name="Group 11" id="11"/>
          <p:cNvGrpSpPr/>
          <p:nvPr/>
        </p:nvGrpSpPr>
        <p:grpSpPr>
          <a:xfrm rot="0">
            <a:off x="8016317" y="607432"/>
            <a:ext cx="2914650" cy="29146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000000"/>
              </a:solidFill>
              <a:prstDash val="solid"/>
              <a:miter/>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8016317" y="3585845"/>
            <a:ext cx="2914650" cy="29146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000000"/>
              </a:solidFill>
              <a:prstDash val="solid"/>
              <a:miter/>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8016317" y="6564258"/>
            <a:ext cx="2914650" cy="291465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000000"/>
              </a:solidFill>
              <a:prstDash val="solid"/>
              <a:miter/>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9043677" y="1574966"/>
            <a:ext cx="859929" cy="880098"/>
          </a:xfrm>
          <a:prstGeom prst="rect">
            <a:avLst/>
          </a:prstGeom>
        </p:spPr>
        <p:txBody>
          <a:bodyPr anchor="t" rtlCol="false" tIns="0" lIns="0" bIns="0" rIns="0">
            <a:spAutoFit/>
          </a:bodyPr>
          <a:lstStyle/>
          <a:p>
            <a:pPr algn="ctr">
              <a:lnSpc>
                <a:spcPts val="7140"/>
              </a:lnSpc>
            </a:pPr>
            <a:r>
              <a:rPr lang="en-US" sz="5100">
                <a:solidFill>
                  <a:srgbClr val="000000"/>
                </a:solidFill>
                <a:latin typeface="Open Sans"/>
              </a:rPr>
              <a:t>OS</a:t>
            </a:r>
          </a:p>
        </p:txBody>
      </p:sp>
      <p:sp>
        <p:nvSpPr>
          <p:cNvPr name="TextBox 21" id="21"/>
          <p:cNvSpPr txBox="true"/>
          <p:nvPr/>
        </p:nvSpPr>
        <p:spPr>
          <a:xfrm rot="0">
            <a:off x="8473591" y="4332470"/>
            <a:ext cx="2000101" cy="1349433"/>
          </a:xfrm>
          <a:prstGeom prst="rect">
            <a:avLst/>
          </a:prstGeom>
        </p:spPr>
        <p:txBody>
          <a:bodyPr anchor="t" rtlCol="false" tIns="0" lIns="0" bIns="0" rIns="0">
            <a:spAutoFit/>
          </a:bodyPr>
          <a:lstStyle/>
          <a:p>
            <a:pPr algn="ctr">
              <a:lnSpc>
                <a:spcPts val="5421"/>
              </a:lnSpc>
            </a:pPr>
            <a:r>
              <a:rPr lang="en-US" sz="3872">
                <a:solidFill>
                  <a:srgbClr val="000000"/>
                </a:solidFill>
                <a:latin typeface="Open Sans"/>
              </a:rPr>
              <a:t>Main </a:t>
            </a:r>
          </a:p>
          <a:p>
            <a:pPr algn="ctr">
              <a:lnSpc>
                <a:spcPts val="5421"/>
              </a:lnSpc>
            </a:pPr>
            <a:r>
              <a:rPr lang="en-US" sz="3872">
                <a:solidFill>
                  <a:srgbClr val="000000"/>
                </a:solidFill>
                <a:latin typeface="Open Sans"/>
              </a:rPr>
              <a:t>program</a:t>
            </a:r>
          </a:p>
        </p:txBody>
      </p:sp>
      <p:sp>
        <p:nvSpPr>
          <p:cNvPr name="TextBox 22" id="22"/>
          <p:cNvSpPr txBox="true"/>
          <p:nvPr/>
        </p:nvSpPr>
        <p:spPr>
          <a:xfrm rot="0">
            <a:off x="8534069" y="7310120"/>
            <a:ext cx="1879145" cy="1345199"/>
          </a:xfrm>
          <a:prstGeom prst="rect">
            <a:avLst/>
          </a:prstGeom>
        </p:spPr>
        <p:txBody>
          <a:bodyPr anchor="t" rtlCol="false" tIns="0" lIns="0" bIns="0" rIns="0">
            <a:spAutoFit/>
          </a:bodyPr>
          <a:lstStyle/>
          <a:p>
            <a:pPr algn="ctr">
              <a:lnSpc>
                <a:spcPts val="5421"/>
              </a:lnSpc>
            </a:pPr>
            <a:r>
              <a:rPr lang="en-US" sz="3872">
                <a:solidFill>
                  <a:srgbClr val="000000"/>
                </a:solidFill>
                <a:latin typeface="Open Sans"/>
              </a:rPr>
              <a:t>Overlay </a:t>
            </a:r>
          </a:p>
          <a:p>
            <a:pPr algn="ctr">
              <a:lnSpc>
                <a:spcPts val="5421"/>
              </a:lnSpc>
            </a:pPr>
            <a:r>
              <a:rPr lang="en-US" sz="3872">
                <a:solidFill>
                  <a:srgbClr val="000000"/>
                </a:solidFill>
                <a:latin typeface="Open Sans"/>
              </a:rPr>
              <a:t>area</a:t>
            </a:r>
          </a:p>
        </p:txBody>
      </p:sp>
      <p:sp>
        <p:nvSpPr>
          <p:cNvPr name="TextBox 23" id="23"/>
          <p:cNvSpPr txBox="true"/>
          <p:nvPr/>
        </p:nvSpPr>
        <p:spPr>
          <a:xfrm rot="0">
            <a:off x="8869358" y="9469383"/>
            <a:ext cx="1127431" cy="661516"/>
          </a:xfrm>
          <a:prstGeom prst="rect">
            <a:avLst/>
          </a:prstGeom>
        </p:spPr>
        <p:txBody>
          <a:bodyPr anchor="t" rtlCol="false" tIns="0" lIns="0" bIns="0" rIns="0">
            <a:spAutoFit/>
          </a:bodyPr>
          <a:lstStyle/>
          <a:p>
            <a:pPr algn="ctr">
              <a:lnSpc>
                <a:spcPts val="5421"/>
              </a:lnSpc>
            </a:pPr>
            <a:r>
              <a:rPr lang="en-US" sz="3872">
                <a:solidFill>
                  <a:srgbClr val="000000"/>
                </a:solidFill>
                <a:latin typeface="Open Sans Bold"/>
              </a:rPr>
              <a:t>RAM</a:t>
            </a:r>
          </a:p>
        </p:txBody>
      </p:sp>
      <p:sp>
        <p:nvSpPr>
          <p:cNvPr name="AutoShape 24" id="24"/>
          <p:cNvSpPr/>
          <p:nvPr/>
        </p:nvSpPr>
        <p:spPr>
          <a:xfrm flipH="true">
            <a:off x="11135194" y="2627406"/>
            <a:ext cx="2855407" cy="4673362"/>
          </a:xfrm>
          <a:prstGeom prst="line">
            <a:avLst/>
          </a:prstGeom>
          <a:ln cap="flat" w="66675">
            <a:solidFill>
              <a:srgbClr val="FF3131"/>
            </a:solidFill>
            <a:prstDash val="solid"/>
            <a:headEnd type="none" len="sm" w="sm"/>
            <a:tailEnd type="triangle" len="med" w="lg"/>
          </a:ln>
        </p:spPr>
      </p:sp>
      <p:grpSp>
        <p:nvGrpSpPr>
          <p:cNvPr name="Group 25" id="25"/>
          <p:cNvGrpSpPr/>
          <p:nvPr/>
        </p:nvGrpSpPr>
        <p:grpSpPr>
          <a:xfrm rot="0">
            <a:off x="14330062" y="1259557"/>
            <a:ext cx="2700400" cy="270040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000000"/>
              </a:solidFill>
              <a:prstDash val="solid"/>
              <a:miter/>
            </a:ln>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4330062" y="4019032"/>
            <a:ext cx="2700400" cy="270040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000000"/>
              </a:solidFill>
              <a:prstDash val="solid"/>
              <a:miter/>
            </a:ln>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14330062" y="6778508"/>
            <a:ext cx="2700400" cy="270040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000000"/>
              </a:solidFill>
              <a:prstDash val="solid"/>
              <a:miter/>
            </a:ln>
          </p:spPr>
        </p:sp>
        <p:sp>
          <p:nvSpPr>
            <p:cNvPr name="TextBox 33" id="3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34" id="34"/>
          <p:cNvSpPr txBox="true"/>
          <p:nvPr/>
        </p:nvSpPr>
        <p:spPr>
          <a:xfrm rot="0">
            <a:off x="14778957" y="2186368"/>
            <a:ext cx="1802611" cy="610991"/>
          </a:xfrm>
          <a:prstGeom prst="rect">
            <a:avLst/>
          </a:prstGeom>
        </p:spPr>
        <p:txBody>
          <a:bodyPr anchor="t" rtlCol="false" tIns="0" lIns="0" bIns="0" rIns="0">
            <a:spAutoFit/>
          </a:bodyPr>
          <a:lstStyle/>
          <a:p>
            <a:pPr algn="ctr">
              <a:lnSpc>
                <a:spcPts val="5019"/>
              </a:lnSpc>
            </a:pPr>
            <a:r>
              <a:rPr lang="en-US" sz="3585">
                <a:solidFill>
                  <a:srgbClr val="FF3131"/>
                </a:solidFill>
                <a:latin typeface="Open Sans"/>
              </a:rPr>
              <a:t>overlay1</a:t>
            </a:r>
          </a:p>
        </p:txBody>
      </p:sp>
      <p:sp>
        <p:nvSpPr>
          <p:cNvPr name="TextBox 35" id="35"/>
          <p:cNvSpPr txBox="true"/>
          <p:nvPr/>
        </p:nvSpPr>
        <p:spPr>
          <a:xfrm rot="0">
            <a:off x="14719251" y="4714698"/>
            <a:ext cx="1922022" cy="610927"/>
          </a:xfrm>
          <a:prstGeom prst="rect">
            <a:avLst/>
          </a:prstGeom>
        </p:spPr>
        <p:txBody>
          <a:bodyPr anchor="t" rtlCol="false" tIns="0" lIns="0" bIns="0" rIns="0">
            <a:spAutoFit/>
          </a:bodyPr>
          <a:lstStyle/>
          <a:p>
            <a:pPr algn="ctr">
              <a:lnSpc>
                <a:spcPts val="5023"/>
              </a:lnSpc>
            </a:pPr>
            <a:r>
              <a:rPr lang="en-US" sz="3588">
                <a:solidFill>
                  <a:srgbClr val="00BF63"/>
                </a:solidFill>
                <a:latin typeface="Open Sans"/>
              </a:rPr>
              <a:t>overlay 2</a:t>
            </a:r>
          </a:p>
        </p:txBody>
      </p:sp>
      <p:sp>
        <p:nvSpPr>
          <p:cNvPr name="TextBox 36" id="36"/>
          <p:cNvSpPr txBox="true"/>
          <p:nvPr/>
        </p:nvSpPr>
        <p:spPr>
          <a:xfrm rot="0">
            <a:off x="14719313" y="7473467"/>
            <a:ext cx="1921899" cy="608966"/>
          </a:xfrm>
          <a:prstGeom prst="rect">
            <a:avLst/>
          </a:prstGeom>
        </p:spPr>
        <p:txBody>
          <a:bodyPr anchor="t" rtlCol="false" tIns="0" lIns="0" bIns="0" rIns="0">
            <a:spAutoFit/>
          </a:bodyPr>
          <a:lstStyle/>
          <a:p>
            <a:pPr algn="ctr">
              <a:lnSpc>
                <a:spcPts val="5023"/>
              </a:lnSpc>
            </a:pPr>
            <a:r>
              <a:rPr lang="en-US" sz="3588">
                <a:solidFill>
                  <a:srgbClr val="5271FF"/>
                </a:solidFill>
                <a:latin typeface="Open Sans"/>
              </a:rPr>
              <a:t>overlay 3</a:t>
            </a:r>
          </a:p>
        </p:txBody>
      </p:sp>
      <p:sp>
        <p:nvSpPr>
          <p:cNvPr name="AutoShape 37" id="37"/>
          <p:cNvSpPr/>
          <p:nvPr/>
        </p:nvSpPr>
        <p:spPr>
          <a:xfrm flipH="true">
            <a:off x="11135194" y="4997585"/>
            <a:ext cx="3194869" cy="2953594"/>
          </a:xfrm>
          <a:prstGeom prst="line">
            <a:avLst/>
          </a:prstGeom>
          <a:ln cap="flat" w="66675">
            <a:solidFill>
              <a:srgbClr val="00BF63"/>
            </a:solidFill>
            <a:prstDash val="solid"/>
            <a:headEnd type="none" len="sm" w="sm"/>
            <a:tailEnd type="triangle" len="med" w="lg"/>
          </a:ln>
        </p:spPr>
      </p:sp>
      <p:sp>
        <p:nvSpPr>
          <p:cNvPr name="AutoShape 38" id="38"/>
          <p:cNvSpPr/>
          <p:nvPr/>
        </p:nvSpPr>
        <p:spPr>
          <a:xfrm flipH="true">
            <a:off x="11135194" y="8128708"/>
            <a:ext cx="3194869" cy="610082"/>
          </a:xfrm>
          <a:prstGeom prst="line">
            <a:avLst/>
          </a:prstGeom>
          <a:ln cap="flat" w="66675">
            <a:solidFill>
              <a:srgbClr val="5271FF"/>
            </a:solidFill>
            <a:prstDash val="solid"/>
            <a:headEnd type="none" len="sm" w="sm"/>
            <a:tailEnd type="triangle" len="med" w="lg"/>
          </a:ln>
        </p:spPr>
      </p:sp>
    </p:spTree>
  </p:cSld>
  <p:clrMapOvr>
    <a:masterClrMapping/>
  </p:clrMapOvr>
</p:sld>
</file>

<file path=ppt/slides/slide2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Overlay</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1028700" y="4515952"/>
            <a:ext cx="8115300" cy="3828415"/>
          </a:xfrm>
          <a:prstGeom prst="rect">
            <a:avLst/>
          </a:prstGeom>
        </p:spPr>
        <p:txBody>
          <a:bodyPr anchor="t" rtlCol="false" tIns="0" lIns="0" bIns="0" rIns="0">
            <a:spAutoFit/>
          </a:bodyPr>
          <a:lstStyle/>
          <a:p>
            <a:pPr marL="820417" indent="-410209" lvl="1">
              <a:lnSpc>
                <a:spcPts val="4939"/>
              </a:lnSpc>
              <a:buFont typeface="Arial"/>
              <a:buChar char="•"/>
            </a:pPr>
            <a:r>
              <a:rPr lang="en-US" sz="3799">
                <a:solidFill>
                  <a:srgbClr val="FFFFFF"/>
                </a:solidFill>
                <a:latin typeface="Times New Roman Medium"/>
              </a:rPr>
              <a:t>Execução de Programas Grandes</a:t>
            </a:r>
          </a:p>
          <a:p>
            <a:pPr>
              <a:lnSpc>
                <a:spcPts val="4939"/>
              </a:lnSpc>
            </a:pPr>
          </a:p>
          <a:p>
            <a:pPr marL="820417" indent="-410209" lvl="1">
              <a:lnSpc>
                <a:spcPts val="4939"/>
              </a:lnSpc>
              <a:buFont typeface="Arial"/>
              <a:buChar char="•"/>
            </a:pPr>
            <a:r>
              <a:rPr lang="en-US" sz="3799">
                <a:solidFill>
                  <a:srgbClr val="FFFFFF"/>
                </a:solidFill>
                <a:latin typeface="Times New Roman Medium"/>
              </a:rPr>
              <a:t>Utilização Eficiente da Memória</a:t>
            </a:r>
          </a:p>
          <a:p>
            <a:pPr>
              <a:lnSpc>
                <a:spcPts val="4939"/>
              </a:lnSpc>
            </a:pPr>
          </a:p>
          <a:p>
            <a:pPr marL="820417" indent="-410209" lvl="1">
              <a:lnSpc>
                <a:spcPts val="4939"/>
              </a:lnSpc>
              <a:buFont typeface="Arial"/>
              <a:buChar char="•"/>
            </a:pPr>
            <a:r>
              <a:rPr lang="en-US" sz="3799">
                <a:solidFill>
                  <a:srgbClr val="FFFFFF"/>
                </a:solidFill>
                <a:latin typeface="Times New Roman Medium"/>
              </a:rPr>
              <a:t>Compatibilidade com Restrições de Hardware</a:t>
            </a:r>
          </a:p>
        </p:txBody>
      </p:sp>
      <p:sp>
        <p:nvSpPr>
          <p:cNvPr name="TextBox 7" id="7"/>
          <p:cNvSpPr txBox="true"/>
          <p:nvPr/>
        </p:nvSpPr>
        <p:spPr>
          <a:xfrm rot="0">
            <a:off x="1028700" y="3112115"/>
            <a:ext cx="8105775"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Vantagens</a:t>
            </a:r>
          </a:p>
        </p:txBody>
      </p:sp>
      <p:sp>
        <p:nvSpPr>
          <p:cNvPr name="AutoShape 8" id="8"/>
          <p:cNvSpPr/>
          <p:nvPr/>
        </p:nvSpPr>
        <p:spPr>
          <a:xfrm flipV="true">
            <a:off x="9148762" y="3235940"/>
            <a:ext cx="0" cy="5606998"/>
          </a:xfrm>
          <a:prstGeom prst="line">
            <a:avLst/>
          </a:prstGeom>
          <a:ln cap="flat" w="9525">
            <a:solidFill>
              <a:srgbClr val="FFFFFF"/>
            </a:solidFill>
            <a:prstDash val="solid"/>
            <a:headEnd type="none" len="sm" w="sm"/>
            <a:tailEnd type="none" len="sm" w="sm"/>
          </a:ln>
        </p:spPr>
      </p:sp>
      <p:sp>
        <p:nvSpPr>
          <p:cNvPr name="TextBox 9" id="9"/>
          <p:cNvSpPr txBox="true"/>
          <p:nvPr/>
        </p:nvSpPr>
        <p:spPr>
          <a:xfrm rot="0">
            <a:off x="9144000" y="4515952"/>
            <a:ext cx="8115300" cy="3816509"/>
          </a:xfrm>
          <a:prstGeom prst="rect">
            <a:avLst/>
          </a:prstGeom>
        </p:spPr>
        <p:txBody>
          <a:bodyPr anchor="t" rtlCol="false" tIns="0" lIns="0" bIns="0" rIns="0">
            <a:spAutoFit/>
          </a:bodyPr>
          <a:lstStyle/>
          <a:p>
            <a:pPr marL="820417" indent="-410209" lvl="1">
              <a:lnSpc>
                <a:spcPts val="4939"/>
              </a:lnSpc>
              <a:buFont typeface="Arial"/>
              <a:buChar char="•"/>
            </a:pPr>
            <a:r>
              <a:rPr lang="en-US" sz="3799">
                <a:solidFill>
                  <a:srgbClr val="FFFFFF"/>
                </a:solidFill>
                <a:latin typeface="Times New Roman Medium"/>
              </a:rPr>
              <a:t>Complexidade na Programação</a:t>
            </a:r>
          </a:p>
          <a:p>
            <a:pPr>
              <a:lnSpc>
                <a:spcPts val="4939"/>
              </a:lnSpc>
            </a:pPr>
          </a:p>
          <a:p>
            <a:pPr marL="820417" indent="-410209" lvl="1">
              <a:lnSpc>
                <a:spcPts val="4939"/>
              </a:lnSpc>
              <a:buFont typeface="Arial"/>
              <a:buChar char="•"/>
            </a:pPr>
            <a:r>
              <a:rPr lang="en-US" sz="3799">
                <a:solidFill>
                  <a:srgbClr val="FFFFFF"/>
                </a:solidFill>
                <a:latin typeface="Times New Roman Medium"/>
              </a:rPr>
              <a:t>Overhead de Troca de Overlays</a:t>
            </a:r>
          </a:p>
          <a:p>
            <a:pPr>
              <a:lnSpc>
                <a:spcPts val="4939"/>
              </a:lnSpc>
            </a:pPr>
          </a:p>
          <a:p>
            <a:pPr marL="820417" indent="-410209" lvl="1">
              <a:lnSpc>
                <a:spcPts val="4939"/>
              </a:lnSpc>
              <a:buFont typeface="Arial"/>
              <a:buChar char="•"/>
            </a:pPr>
            <a:r>
              <a:rPr lang="en-US" sz="3799">
                <a:solidFill>
                  <a:srgbClr val="FFFFFF"/>
                </a:solidFill>
                <a:latin typeface="Times New Roman Medium"/>
              </a:rPr>
              <a:t>Limitações de Tempo de Execução</a:t>
            </a:r>
          </a:p>
          <a:p>
            <a:pPr>
              <a:lnSpc>
                <a:spcPts val="4939"/>
              </a:lnSpc>
            </a:pPr>
          </a:p>
        </p:txBody>
      </p:sp>
      <p:sp>
        <p:nvSpPr>
          <p:cNvPr name="TextBox 10" id="10"/>
          <p:cNvSpPr txBox="true"/>
          <p:nvPr/>
        </p:nvSpPr>
        <p:spPr>
          <a:xfrm rot="0">
            <a:off x="9144000" y="3112115"/>
            <a:ext cx="8115300"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Desvantagens </a:t>
            </a:r>
          </a:p>
        </p:txBody>
      </p:sp>
      <p:sp>
        <p:nvSpPr>
          <p:cNvPr name="AutoShape 11" id="11"/>
          <p:cNvSpPr/>
          <p:nvPr/>
        </p:nvSpPr>
        <p:spPr>
          <a:xfrm>
            <a:off x="736372" y="9263062"/>
            <a:ext cx="16230600"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flipH="false" flipV="false" rot="0">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solidFill>
          </p:spPr>
        </p:sp>
      </p:grpSp>
      <p:grpSp>
        <p:nvGrpSpPr>
          <p:cNvPr name="Group 4" id="4"/>
          <p:cNvGrpSpPr/>
          <p:nvPr/>
        </p:nvGrpSpPr>
        <p:grpSpPr>
          <a:xfrm rot="0">
            <a:off x="0" y="0"/>
            <a:ext cx="8302249" cy="10287000"/>
            <a:chOff x="0" y="0"/>
            <a:chExt cx="11069666" cy="13716000"/>
          </a:xfrm>
        </p:grpSpPr>
        <p:pic>
          <p:nvPicPr>
            <p:cNvPr name="Picture 5" id="5"/>
            <p:cNvPicPr>
              <a:picLocks noChangeAspect="true"/>
            </p:cNvPicPr>
            <p:nvPr/>
          </p:nvPicPr>
          <p:blipFill>
            <a:blip r:embed="rId2">
              <a:alphaModFix amt="30000"/>
            </a:blip>
            <a:srcRect l="21467" t="0" r="21467" b="0"/>
            <a:stretch>
              <a:fillRect/>
            </a:stretch>
          </p:blipFill>
          <p:spPr>
            <a:xfrm flipH="false" flipV="false">
              <a:off x="0" y="0"/>
              <a:ext cx="11069666" cy="13716000"/>
            </a:xfrm>
            <a:prstGeom prst="rect">
              <a:avLst/>
            </a:prstGeom>
          </p:spPr>
        </p:pic>
      </p:grpSp>
      <p:sp>
        <p:nvSpPr>
          <p:cNvPr name="TextBox 6" id="6"/>
          <p:cNvSpPr txBox="true"/>
          <p:nvPr/>
        </p:nvSpPr>
        <p:spPr>
          <a:xfrm rot="0">
            <a:off x="928847" y="4295775"/>
            <a:ext cx="6444555" cy="1524000"/>
          </a:xfrm>
          <a:prstGeom prst="rect">
            <a:avLst/>
          </a:prstGeom>
        </p:spPr>
        <p:txBody>
          <a:bodyPr anchor="t" rtlCol="false" tIns="0" lIns="0" bIns="0" rIns="0">
            <a:spAutoFit/>
          </a:bodyPr>
          <a:lstStyle/>
          <a:p>
            <a:pPr algn="ctr">
              <a:lnSpc>
                <a:spcPts val="10680"/>
              </a:lnSpc>
            </a:pPr>
            <a:r>
              <a:rPr lang="en-US" sz="8900" spc="142">
                <a:solidFill>
                  <a:srgbClr val="6CE5E8"/>
                </a:solidFill>
                <a:latin typeface="Times New Roman Bold"/>
              </a:rPr>
              <a:t>SWAPPING</a:t>
            </a:r>
          </a:p>
        </p:txBody>
      </p:sp>
      <p:sp>
        <p:nvSpPr>
          <p:cNvPr name="TextBox 7" id="7"/>
          <p:cNvSpPr txBox="true"/>
          <p:nvPr/>
        </p:nvSpPr>
        <p:spPr>
          <a:xfrm rot="0">
            <a:off x="9700023" y="2026299"/>
            <a:ext cx="7869302" cy="5019040"/>
          </a:xfrm>
          <a:prstGeom prst="rect">
            <a:avLst/>
          </a:prstGeom>
        </p:spPr>
        <p:txBody>
          <a:bodyPr anchor="t" rtlCol="false" tIns="0" lIns="0" bIns="0" rIns="0">
            <a:spAutoFit/>
          </a:bodyPr>
          <a:lstStyle/>
          <a:p>
            <a:pPr>
              <a:lnSpc>
                <a:spcPts val="4939"/>
              </a:lnSpc>
            </a:pPr>
            <a:r>
              <a:rPr lang="en-US" sz="3799" spc="45">
                <a:solidFill>
                  <a:srgbClr val="00BF63"/>
                </a:solidFill>
                <a:latin typeface="Times New Roman"/>
              </a:rPr>
              <a:t>Transferência temporaria</a:t>
            </a:r>
            <a:r>
              <a:rPr lang="en-US" sz="3799" spc="45">
                <a:solidFill>
                  <a:srgbClr val="FFFFFF"/>
                </a:solidFill>
                <a:latin typeface="Times New Roman"/>
              </a:rPr>
              <a:t> de programas da RAM para o armazenamento em </a:t>
            </a:r>
            <a:r>
              <a:rPr lang="en-US" sz="3799" spc="45">
                <a:solidFill>
                  <a:srgbClr val="00BF63"/>
                </a:solidFill>
                <a:latin typeface="Times New Roman"/>
              </a:rPr>
              <a:t>disco</a:t>
            </a:r>
            <a:r>
              <a:rPr lang="en-US" sz="3799" spc="45">
                <a:solidFill>
                  <a:srgbClr val="FFFFFF"/>
                </a:solidFill>
                <a:latin typeface="Times New Roman"/>
              </a:rPr>
              <a:t>.</a:t>
            </a:r>
          </a:p>
          <a:p>
            <a:pPr>
              <a:lnSpc>
                <a:spcPts val="4939"/>
              </a:lnSpc>
            </a:pPr>
          </a:p>
          <a:p>
            <a:pPr>
              <a:lnSpc>
                <a:spcPts val="4939"/>
              </a:lnSpc>
            </a:pPr>
            <a:r>
              <a:rPr lang="en-US" sz="3799" spc="45">
                <a:solidFill>
                  <a:srgbClr val="FFFFFF"/>
                </a:solidFill>
                <a:latin typeface="Times New Roman"/>
              </a:rPr>
              <a:t>Tem por objetivo liberar espaço na RAM para </a:t>
            </a:r>
            <a:r>
              <a:rPr lang="en-US" sz="3799" spc="45">
                <a:solidFill>
                  <a:srgbClr val="00BF63"/>
                </a:solidFill>
                <a:latin typeface="Times New Roman"/>
              </a:rPr>
              <a:t>alocar</a:t>
            </a:r>
            <a:r>
              <a:rPr lang="en-US" sz="3799" spc="45">
                <a:solidFill>
                  <a:srgbClr val="FFFFFF"/>
                </a:solidFill>
                <a:latin typeface="Times New Roman"/>
              </a:rPr>
              <a:t> </a:t>
            </a:r>
            <a:r>
              <a:rPr lang="en-US" sz="3799" spc="45">
                <a:solidFill>
                  <a:srgbClr val="00BF63"/>
                </a:solidFill>
                <a:latin typeface="Times New Roman"/>
              </a:rPr>
              <a:t>novos</a:t>
            </a:r>
            <a:r>
              <a:rPr lang="en-US" sz="3799" spc="45">
                <a:solidFill>
                  <a:srgbClr val="FFFFFF"/>
                </a:solidFill>
                <a:latin typeface="Times New Roman"/>
              </a:rPr>
              <a:t> processos ou para dar mais </a:t>
            </a:r>
            <a:r>
              <a:rPr lang="en-US" sz="3799" spc="45">
                <a:solidFill>
                  <a:srgbClr val="00BF63"/>
                </a:solidFill>
                <a:latin typeface="Times New Roman"/>
              </a:rPr>
              <a:t>espaço</a:t>
            </a:r>
            <a:r>
              <a:rPr lang="en-US" sz="3799" spc="45">
                <a:solidFill>
                  <a:srgbClr val="FFFFFF"/>
                </a:solidFill>
                <a:latin typeface="Times New Roman"/>
              </a:rPr>
              <a:t> a processos ativos.</a:t>
            </a:r>
          </a:p>
        </p:txBody>
      </p:sp>
      <p:sp>
        <p:nvSpPr>
          <p:cNvPr name="TextBox 8" id="8"/>
          <p:cNvSpPr txBox="true"/>
          <p:nvPr/>
        </p:nvSpPr>
        <p:spPr>
          <a:xfrm rot="0">
            <a:off x="9700023" y="1033768"/>
            <a:ext cx="7559277" cy="578485"/>
          </a:xfrm>
          <a:prstGeom prst="rect">
            <a:avLst/>
          </a:prstGeom>
        </p:spPr>
        <p:txBody>
          <a:bodyPr anchor="t" rtlCol="false" tIns="0" lIns="0" bIns="0" rIns="0">
            <a:spAutoFit/>
          </a:bodyPr>
          <a:lstStyle/>
          <a:p>
            <a:pPr>
              <a:lnSpc>
                <a:spcPts val="4160"/>
              </a:lnSpc>
            </a:pPr>
            <a:r>
              <a:rPr lang="en-US" sz="3200">
                <a:solidFill>
                  <a:srgbClr val="6CE5E8"/>
                </a:solidFill>
                <a:latin typeface="Times New Roman Bold"/>
              </a:rPr>
              <a:t>DEFINIÇÃO </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461924" y="1404619"/>
            <a:ext cx="5410598"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350050" y="9485800"/>
            <a:ext cx="5748688" cy="601544"/>
            <a:chOff x="0" y="0"/>
            <a:chExt cx="7664918" cy="802059"/>
          </a:xfrm>
        </p:grpSpPr>
        <p:sp>
          <p:nvSpPr>
            <p:cNvPr name="TextBox 4" id="4"/>
            <p:cNvSpPr txBox="true"/>
            <p:nvPr/>
          </p:nvSpPr>
          <p:spPr>
            <a:xfrm rot="0">
              <a:off x="0" y="428523"/>
              <a:ext cx="7664918" cy="358309"/>
            </a:xfrm>
            <a:prstGeom prst="rect">
              <a:avLst/>
            </a:prstGeom>
          </p:spPr>
          <p:txBody>
            <a:bodyPr anchor="t" rtlCol="false" tIns="0" lIns="0" bIns="0" rIns="0">
              <a:spAutoFit/>
            </a:bodyPr>
            <a:lstStyle/>
            <a:p>
              <a:pPr algn="ctr">
                <a:lnSpc>
                  <a:spcPts val="1989"/>
                </a:lnSpc>
              </a:pPr>
            </a:p>
          </p:txBody>
        </p:sp>
        <p:sp>
          <p:nvSpPr>
            <p:cNvPr name="AutoShape 5" id="5"/>
            <p:cNvSpPr/>
            <p:nvPr/>
          </p:nvSpPr>
          <p:spPr>
            <a:xfrm>
              <a:off x="0" y="8014"/>
              <a:ext cx="7664918" cy="0"/>
            </a:xfrm>
            <a:prstGeom prst="line">
              <a:avLst/>
            </a:prstGeom>
            <a:ln cap="flat" w="16028">
              <a:solidFill>
                <a:srgbClr val="FFFFFF"/>
              </a:solidFill>
              <a:prstDash val="solid"/>
              <a:headEnd type="none" len="sm" w="sm"/>
              <a:tailEnd type="none" len="sm" w="sm"/>
            </a:ln>
          </p:spPr>
        </p:sp>
      </p:grpSp>
      <p:sp>
        <p:nvSpPr>
          <p:cNvPr name="TextBox 6" id="6"/>
          <p:cNvSpPr txBox="true"/>
          <p:nvPr/>
        </p:nvSpPr>
        <p:spPr>
          <a:xfrm rot="0">
            <a:off x="9491" y="476250"/>
            <a:ext cx="6429807" cy="542925"/>
          </a:xfrm>
          <a:prstGeom prst="rect">
            <a:avLst/>
          </a:prstGeom>
        </p:spPr>
        <p:txBody>
          <a:bodyPr anchor="t" rtlCol="false" tIns="0" lIns="0" bIns="0" rIns="0">
            <a:spAutoFit/>
          </a:bodyPr>
          <a:lstStyle/>
          <a:p>
            <a:pPr algn="ctr">
              <a:lnSpc>
                <a:spcPts val="3839"/>
              </a:lnSpc>
            </a:pPr>
            <a:r>
              <a:rPr lang="en-US" sz="3199">
                <a:solidFill>
                  <a:srgbClr val="6CE5E8"/>
                </a:solidFill>
                <a:latin typeface="Times New Roman Bold"/>
              </a:rPr>
              <a:t>FUNCIONAMENTO </a:t>
            </a:r>
          </a:p>
        </p:txBody>
      </p:sp>
      <p:sp>
        <p:nvSpPr>
          <p:cNvPr name="TextBox 7" id="7"/>
          <p:cNvSpPr txBox="true"/>
          <p:nvPr/>
        </p:nvSpPr>
        <p:spPr>
          <a:xfrm rot="0">
            <a:off x="461924" y="1954615"/>
            <a:ext cx="5636814" cy="6876415"/>
          </a:xfrm>
          <a:prstGeom prst="rect">
            <a:avLst/>
          </a:prstGeom>
        </p:spPr>
        <p:txBody>
          <a:bodyPr anchor="t" rtlCol="false" tIns="0" lIns="0" bIns="0" rIns="0">
            <a:spAutoFit/>
          </a:bodyPr>
          <a:lstStyle/>
          <a:p>
            <a:pPr algn="just">
              <a:lnSpc>
                <a:spcPts val="4939"/>
              </a:lnSpc>
            </a:pPr>
            <a:r>
              <a:rPr lang="en-US" sz="3799" spc="34">
                <a:solidFill>
                  <a:srgbClr val="FFFFFF"/>
                </a:solidFill>
                <a:latin typeface="Times New Roman"/>
              </a:rPr>
              <a:t>Processo não utilizado é </a:t>
            </a:r>
            <a:r>
              <a:rPr lang="en-US" sz="3799" spc="34">
                <a:solidFill>
                  <a:srgbClr val="00BF63"/>
                </a:solidFill>
                <a:latin typeface="Times New Roman"/>
              </a:rPr>
              <a:t>levado ao disco</a:t>
            </a:r>
            <a:r>
              <a:rPr lang="en-US" sz="3799" spc="34">
                <a:solidFill>
                  <a:srgbClr val="FFFFFF"/>
                </a:solidFill>
                <a:latin typeface="Times New Roman"/>
              </a:rPr>
              <a:t>.</a:t>
            </a:r>
          </a:p>
          <a:p>
            <a:pPr algn="just">
              <a:lnSpc>
                <a:spcPts val="4939"/>
              </a:lnSpc>
            </a:pPr>
          </a:p>
          <a:p>
            <a:pPr algn="just">
              <a:lnSpc>
                <a:spcPts val="4939"/>
              </a:lnSpc>
            </a:pPr>
            <a:r>
              <a:rPr lang="en-US" sz="3799" spc="34">
                <a:solidFill>
                  <a:srgbClr val="FFFFFF"/>
                </a:solidFill>
                <a:latin typeface="Times New Roman"/>
              </a:rPr>
              <a:t>Quando esse processo movido para o disco precisa ser </a:t>
            </a:r>
            <a:r>
              <a:rPr lang="en-US" sz="3799" spc="34">
                <a:solidFill>
                  <a:srgbClr val="00BF63"/>
                </a:solidFill>
                <a:latin typeface="Times New Roman"/>
              </a:rPr>
              <a:t>acessado novamente</a:t>
            </a:r>
            <a:r>
              <a:rPr lang="en-US" sz="3799" spc="34">
                <a:solidFill>
                  <a:srgbClr val="FFFFFF"/>
                </a:solidFill>
                <a:latin typeface="Times New Roman"/>
              </a:rPr>
              <a:t>.</a:t>
            </a:r>
          </a:p>
          <a:p>
            <a:pPr algn="just">
              <a:lnSpc>
                <a:spcPts val="4939"/>
              </a:lnSpc>
            </a:pPr>
          </a:p>
          <a:p>
            <a:pPr algn="just">
              <a:lnSpc>
                <a:spcPts val="4939"/>
              </a:lnSpc>
            </a:pPr>
            <a:r>
              <a:rPr lang="en-US" sz="3799" spc="34">
                <a:solidFill>
                  <a:srgbClr val="FFFFFF"/>
                </a:solidFill>
                <a:latin typeface="Times New Roman"/>
              </a:rPr>
              <a:t>O S.O o</a:t>
            </a:r>
            <a:r>
              <a:rPr lang="en-US" sz="3799" spc="34">
                <a:solidFill>
                  <a:srgbClr val="00BF63"/>
                </a:solidFill>
                <a:latin typeface="Times New Roman"/>
              </a:rPr>
              <a:t> move de volta</a:t>
            </a:r>
            <a:r>
              <a:rPr lang="en-US" sz="3799" spc="34">
                <a:solidFill>
                  <a:srgbClr val="FFFFFF"/>
                </a:solidFill>
                <a:latin typeface="Times New Roman"/>
              </a:rPr>
              <a:t> da área de armazenamento para a RAM.</a:t>
            </a:r>
          </a:p>
        </p:txBody>
      </p:sp>
      <p:grpSp>
        <p:nvGrpSpPr>
          <p:cNvPr name="Group 8" id="8"/>
          <p:cNvGrpSpPr/>
          <p:nvPr/>
        </p:nvGrpSpPr>
        <p:grpSpPr>
          <a:xfrm rot="0">
            <a:off x="6439298" y="-79864"/>
            <a:ext cx="11848702" cy="10366864"/>
            <a:chOff x="0" y="0"/>
            <a:chExt cx="15798270" cy="13822485"/>
          </a:xfrm>
        </p:grpSpPr>
        <p:grpSp>
          <p:nvGrpSpPr>
            <p:cNvPr name="Group 9" id="9"/>
            <p:cNvGrpSpPr/>
            <p:nvPr/>
          </p:nvGrpSpPr>
          <p:grpSpPr>
            <a:xfrm rot="0">
              <a:off x="0" y="0"/>
              <a:ext cx="15798270" cy="13822485"/>
              <a:chOff x="0" y="0"/>
              <a:chExt cx="3304213" cy="2890977"/>
            </a:xfrm>
          </p:grpSpPr>
          <p:sp>
            <p:nvSpPr>
              <p:cNvPr name="Freeform 10" id="10"/>
              <p:cNvSpPr/>
              <p:nvPr/>
            </p:nvSpPr>
            <p:spPr>
              <a:xfrm flipH="false" flipV="false" rot="0">
                <a:off x="0" y="0"/>
                <a:ext cx="3304213" cy="2890977"/>
              </a:xfrm>
              <a:custGeom>
                <a:avLst/>
                <a:gdLst/>
                <a:ahLst/>
                <a:cxnLst/>
                <a:rect r="r" b="b" t="t" l="l"/>
                <a:pathLst>
                  <a:path h="2890977" w="3304213">
                    <a:moveTo>
                      <a:pt x="0" y="0"/>
                    </a:moveTo>
                    <a:lnTo>
                      <a:pt x="3304213" y="0"/>
                    </a:lnTo>
                    <a:lnTo>
                      <a:pt x="3304213" y="2890977"/>
                    </a:lnTo>
                    <a:lnTo>
                      <a:pt x="0" y="2890977"/>
                    </a:lnTo>
                    <a:close/>
                  </a:path>
                </a:pathLst>
              </a:custGeom>
              <a:solidFill>
                <a:srgbClr val="FFFFFF"/>
              </a:solidFill>
              <a:ln w="76200" cap="sq">
                <a:solidFill>
                  <a:srgbClr val="000000"/>
                </a:solidFill>
                <a:prstDash val="solid"/>
                <a:miter/>
              </a:ln>
            </p:spPr>
          </p:sp>
          <p:sp>
            <p:nvSpPr>
              <p:cNvPr name="TextBox 11" id="11"/>
              <p:cNvSpPr txBox="true"/>
              <p:nvPr/>
            </p:nvSpPr>
            <p:spPr>
              <a:xfrm>
                <a:off x="0" y="-38100"/>
                <a:ext cx="3304213" cy="292907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65988" y="574939"/>
              <a:ext cx="3886200" cy="38862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000000"/>
                </a:solidFill>
                <a:prstDash val="solid"/>
                <a:miter/>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265988" y="4461139"/>
              <a:ext cx="3886200" cy="38862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000000"/>
                </a:solidFill>
                <a:prstDash val="solid"/>
                <a:miter/>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265988" y="8347339"/>
              <a:ext cx="3886200" cy="38862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000000"/>
                </a:solidFill>
                <a:prstDash val="solid"/>
                <a:miter/>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0353652" y="10439956"/>
              <a:ext cx="4486159" cy="1793584"/>
              <a:chOff x="0" y="0"/>
              <a:chExt cx="812800" cy="324961"/>
            </a:xfrm>
          </p:grpSpPr>
          <p:sp>
            <p:nvSpPr>
              <p:cNvPr name="Freeform 22" id="22"/>
              <p:cNvSpPr/>
              <p:nvPr/>
            </p:nvSpPr>
            <p:spPr>
              <a:xfrm flipH="false" flipV="false" rot="0">
                <a:off x="0" y="0"/>
                <a:ext cx="812800" cy="324961"/>
              </a:xfrm>
              <a:custGeom>
                <a:avLst/>
                <a:gdLst/>
                <a:ahLst/>
                <a:cxnLst/>
                <a:rect r="r" b="b" t="t" l="l"/>
                <a:pathLst>
                  <a:path h="324961" w="812800">
                    <a:moveTo>
                      <a:pt x="406400" y="0"/>
                    </a:moveTo>
                    <a:cubicBezTo>
                      <a:pt x="181951" y="0"/>
                      <a:pt x="0" y="72745"/>
                      <a:pt x="0" y="162480"/>
                    </a:cubicBezTo>
                    <a:cubicBezTo>
                      <a:pt x="0" y="252216"/>
                      <a:pt x="181951" y="324961"/>
                      <a:pt x="406400" y="324961"/>
                    </a:cubicBezTo>
                    <a:cubicBezTo>
                      <a:pt x="630849" y="324961"/>
                      <a:pt x="812800" y="252216"/>
                      <a:pt x="812800" y="162480"/>
                    </a:cubicBezTo>
                    <a:cubicBezTo>
                      <a:pt x="812800" y="72745"/>
                      <a:pt x="630849" y="0"/>
                      <a:pt x="406400" y="0"/>
                    </a:cubicBezTo>
                    <a:close/>
                  </a:path>
                </a:pathLst>
              </a:custGeom>
              <a:solidFill>
                <a:srgbClr val="FFFFFF"/>
              </a:solidFill>
              <a:ln w="76200" cap="sq">
                <a:solidFill>
                  <a:srgbClr val="000000"/>
                </a:solidFill>
                <a:prstDash val="solid"/>
                <a:miter/>
              </a:ln>
            </p:spPr>
          </p:sp>
          <p:sp>
            <p:nvSpPr>
              <p:cNvPr name="TextBox 23" id="23"/>
              <p:cNvSpPr txBox="true"/>
              <p:nvPr/>
            </p:nvSpPr>
            <p:spPr>
              <a:xfrm>
                <a:off x="76200" y="-7635"/>
                <a:ext cx="660400" cy="302131"/>
              </a:xfrm>
              <a:prstGeom prst="rect">
                <a:avLst/>
              </a:prstGeom>
            </p:spPr>
            <p:txBody>
              <a:bodyPr anchor="ctr" rtlCol="false" tIns="55385" lIns="55385" bIns="55385" rIns="55385"/>
              <a:lstStyle/>
              <a:p>
                <a:pPr algn="ctr">
                  <a:lnSpc>
                    <a:spcPts val="2660"/>
                  </a:lnSpc>
                </a:pPr>
              </a:p>
            </p:txBody>
          </p:sp>
        </p:grpSp>
        <p:grpSp>
          <p:nvGrpSpPr>
            <p:cNvPr name="Group 24" id="24"/>
            <p:cNvGrpSpPr/>
            <p:nvPr/>
          </p:nvGrpSpPr>
          <p:grpSpPr>
            <a:xfrm rot="103201">
              <a:off x="10353652" y="874490"/>
              <a:ext cx="4486159" cy="1910956"/>
              <a:chOff x="0" y="0"/>
              <a:chExt cx="812800" cy="346226"/>
            </a:xfrm>
          </p:grpSpPr>
          <p:sp>
            <p:nvSpPr>
              <p:cNvPr name="Freeform 25" id="25"/>
              <p:cNvSpPr/>
              <p:nvPr/>
            </p:nvSpPr>
            <p:spPr>
              <a:xfrm flipH="false" flipV="false" rot="0">
                <a:off x="0" y="0"/>
                <a:ext cx="812800" cy="346226"/>
              </a:xfrm>
              <a:custGeom>
                <a:avLst/>
                <a:gdLst/>
                <a:ahLst/>
                <a:cxnLst/>
                <a:rect r="r" b="b" t="t" l="l"/>
                <a:pathLst>
                  <a:path h="346226" w="812800">
                    <a:moveTo>
                      <a:pt x="406400" y="0"/>
                    </a:moveTo>
                    <a:cubicBezTo>
                      <a:pt x="181951" y="0"/>
                      <a:pt x="0" y="77505"/>
                      <a:pt x="0" y="173113"/>
                    </a:cubicBezTo>
                    <a:cubicBezTo>
                      <a:pt x="0" y="268721"/>
                      <a:pt x="181951" y="346226"/>
                      <a:pt x="406400" y="346226"/>
                    </a:cubicBezTo>
                    <a:cubicBezTo>
                      <a:pt x="630849" y="346226"/>
                      <a:pt x="812800" y="268721"/>
                      <a:pt x="812800" y="173113"/>
                    </a:cubicBezTo>
                    <a:cubicBezTo>
                      <a:pt x="812800" y="77505"/>
                      <a:pt x="630849" y="0"/>
                      <a:pt x="406400" y="0"/>
                    </a:cubicBezTo>
                    <a:close/>
                  </a:path>
                </a:pathLst>
              </a:custGeom>
              <a:solidFill>
                <a:srgbClr val="FFFFFF"/>
              </a:solidFill>
              <a:ln w="76200" cap="sq">
                <a:solidFill>
                  <a:srgbClr val="000000"/>
                </a:solidFill>
                <a:prstDash val="solid"/>
                <a:miter/>
              </a:ln>
            </p:spPr>
          </p:sp>
          <p:sp>
            <p:nvSpPr>
              <p:cNvPr name="TextBox 26" id="26"/>
              <p:cNvSpPr txBox="true"/>
              <p:nvPr/>
            </p:nvSpPr>
            <p:spPr>
              <a:xfrm>
                <a:off x="76200" y="-5641"/>
                <a:ext cx="660400" cy="319409"/>
              </a:xfrm>
              <a:prstGeom prst="rect">
                <a:avLst/>
              </a:prstGeom>
            </p:spPr>
            <p:txBody>
              <a:bodyPr anchor="ctr" rtlCol="false" tIns="55385" lIns="55385" bIns="55385" rIns="55385"/>
              <a:lstStyle/>
              <a:p>
                <a:pPr algn="ctr">
                  <a:lnSpc>
                    <a:spcPts val="2660"/>
                  </a:lnSpc>
                </a:pPr>
              </a:p>
            </p:txBody>
          </p:sp>
        </p:grpSp>
        <p:sp>
          <p:nvSpPr>
            <p:cNvPr name="AutoShape 27" id="27"/>
            <p:cNvSpPr/>
            <p:nvPr/>
          </p:nvSpPr>
          <p:spPr>
            <a:xfrm flipV="true">
              <a:off x="10381345" y="1829968"/>
              <a:ext cx="0" cy="9437548"/>
            </a:xfrm>
            <a:prstGeom prst="line">
              <a:avLst/>
            </a:prstGeom>
            <a:ln cap="flat" w="88900">
              <a:solidFill>
                <a:srgbClr val="000000"/>
              </a:solidFill>
              <a:prstDash val="solid"/>
              <a:headEnd type="none" len="sm" w="sm"/>
              <a:tailEnd type="none" len="sm" w="sm"/>
            </a:ln>
          </p:spPr>
        </p:sp>
        <p:sp>
          <p:nvSpPr>
            <p:cNvPr name="AutoShape 28" id="28"/>
            <p:cNvSpPr/>
            <p:nvPr/>
          </p:nvSpPr>
          <p:spPr>
            <a:xfrm flipV="true">
              <a:off x="14812118" y="1899199"/>
              <a:ext cx="0" cy="9437548"/>
            </a:xfrm>
            <a:prstGeom prst="line">
              <a:avLst/>
            </a:prstGeom>
            <a:ln cap="flat" w="88900">
              <a:solidFill>
                <a:srgbClr val="000000"/>
              </a:solidFill>
              <a:prstDash val="solid"/>
              <a:headEnd type="none" len="sm" w="sm"/>
              <a:tailEnd type="none" len="sm" w="sm"/>
            </a:ln>
          </p:spPr>
        </p:sp>
        <p:sp>
          <p:nvSpPr>
            <p:cNvPr name="TextBox 29" id="29"/>
            <p:cNvSpPr txBox="true"/>
            <p:nvPr/>
          </p:nvSpPr>
          <p:spPr>
            <a:xfrm rot="0">
              <a:off x="10813963" y="3906368"/>
              <a:ext cx="3565536" cy="1768199"/>
            </a:xfrm>
            <a:prstGeom prst="rect">
              <a:avLst/>
            </a:prstGeom>
          </p:spPr>
          <p:txBody>
            <a:bodyPr anchor="t" rtlCol="false" tIns="0" lIns="0" bIns="0" rIns="0">
              <a:spAutoFit/>
            </a:bodyPr>
            <a:lstStyle/>
            <a:p>
              <a:pPr algn="ctr">
                <a:lnSpc>
                  <a:spcPts val="5421"/>
                </a:lnSpc>
              </a:pPr>
              <a:r>
                <a:rPr lang="en-US" sz="3872">
                  <a:solidFill>
                    <a:srgbClr val="000000"/>
                  </a:solidFill>
                  <a:latin typeface="Open Sans Bold"/>
                </a:rPr>
                <a:t>PROCESSO </a:t>
              </a:r>
            </a:p>
            <a:p>
              <a:pPr algn="ctr">
                <a:lnSpc>
                  <a:spcPts val="5421"/>
                </a:lnSpc>
              </a:pPr>
              <a:r>
                <a:rPr lang="en-US" sz="3872">
                  <a:solidFill>
                    <a:srgbClr val="000000"/>
                  </a:solidFill>
                  <a:latin typeface="Open Sans Bold"/>
                </a:rPr>
                <a:t>3</a:t>
              </a:r>
            </a:p>
          </p:txBody>
        </p:sp>
        <p:sp>
          <p:nvSpPr>
            <p:cNvPr name="TextBox 30" id="30"/>
            <p:cNvSpPr txBox="true"/>
            <p:nvPr/>
          </p:nvSpPr>
          <p:spPr>
            <a:xfrm rot="0">
              <a:off x="10813963" y="7541467"/>
              <a:ext cx="3565536" cy="1768199"/>
            </a:xfrm>
            <a:prstGeom prst="rect">
              <a:avLst/>
            </a:prstGeom>
          </p:spPr>
          <p:txBody>
            <a:bodyPr anchor="t" rtlCol="false" tIns="0" lIns="0" bIns="0" rIns="0">
              <a:spAutoFit/>
            </a:bodyPr>
            <a:lstStyle/>
            <a:p>
              <a:pPr algn="ctr">
                <a:lnSpc>
                  <a:spcPts val="5421"/>
                </a:lnSpc>
              </a:pPr>
              <a:r>
                <a:rPr lang="en-US" sz="3872">
                  <a:solidFill>
                    <a:srgbClr val="000000"/>
                  </a:solidFill>
                  <a:latin typeface="Open Sans Bold"/>
                </a:rPr>
                <a:t>PROCESSO </a:t>
              </a:r>
            </a:p>
            <a:p>
              <a:pPr algn="ctr">
                <a:lnSpc>
                  <a:spcPts val="5421"/>
                </a:lnSpc>
              </a:pPr>
              <a:r>
                <a:rPr lang="en-US" sz="3872">
                  <a:solidFill>
                    <a:srgbClr val="000000"/>
                  </a:solidFill>
                  <a:latin typeface="Open Sans Bold"/>
                </a:rPr>
                <a:t>4</a:t>
              </a:r>
            </a:p>
          </p:txBody>
        </p:sp>
        <p:grpSp>
          <p:nvGrpSpPr>
            <p:cNvPr name="Group 31" id="31"/>
            <p:cNvGrpSpPr/>
            <p:nvPr/>
          </p:nvGrpSpPr>
          <p:grpSpPr>
            <a:xfrm rot="0">
              <a:off x="10653631" y="3351964"/>
              <a:ext cx="3886200" cy="2953207"/>
              <a:chOff x="0" y="0"/>
              <a:chExt cx="812800" cy="617664"/>
            </a:xfrm>
          </p:grpSpPr>
          <p:sp>
            <p:nvSpPr>
              <p:cNvPr name="Freeform 32" id="32"/>
              <p:cNvSpPr/>
              <p:nvPr/>
            </p:nvSpPr>
            <p:spPr>
              <a:xfrm flipH="false" flipV="false" rot="0">
                <a:off x="0" y="0"/>
                <a:ext cx="812800" cy="617664"/>
              </a:xfrm>
              <a:custGeom>
                <a:avLst/>
                <a:gdLst/>
                <a:ahLst/>
                <a:cxnLst/>
                <a:rect r="r" b="b" t="t" l="l"/>
                <a:pathLst>
                  <a:path h="617664" w="812800">
                    <a:moveTo>
                      <a:pt x="0" y="0"/>
                    </a:moveTo>
                    <a:lnTo>
                      <a:pt x="812800" y="0"/>
                    </a:lnTo>
                    <a:lnTo>
                      <a:pt x="812800" y="617664"/>
                    </a:lnTo>
                    <a:lnTo>
                      <a:pt x="0" y="617664"/>
                    </a:lnTo>
                    <a:close/>
                  </a:path>
                </a:pathLst>
              </a:custGeom>
              <a:solidFill>
                <a:srgbClr val="000000">
                  <a:alpha val="0"/>
                </a:srgbClr>
              </a:solidFill>
              <a:ln w="76200" cap="sq">
                <a:solidFill>
                  <a:srgbClr val="000000"/>
                </a:solidFill>
                <a:prstDash val="solid"/>
                <a:miter/>
              </a:ln>
            </p:spPr>
          </p:sp>
          <p:sp>
            <p:nvSpPr>
              <p:cNvPr name="TextBox 33" id="33"/>
              <p:cNvSpPr txBox="true"/>
              <p:nvPr/>
            </p:nvSpPr>
            <p:spPr>
              <a:xfrm>
                <a:off x="0" y="-38100"/>
                <a:ext cx="812800" cy="655764"/>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10653631" y="6987063"/>
              <a:ext cx="3886200" cy="2953207"/>
              <a:chOff x="0" y="0"/>
              <a:chExt cx="812800" cy="617664"/>
            </a:xfrm>
          </p:grpSpPr>
          <p:sp>
            <p:nvSpPr>
              <p:cNvPr name="Freeform 35" id="35"/>
              <p:cNvSpPr/>
              <p:nvPr/>
            </p:nvSpPr>
            <p:spPr>
              <a:xfrm flipH="false" flipV="false" rot="0">
                <a:off x="0" y="0"/>
                <a:ext cx="812800" cy="617664"/>
              </a:xfrm>
              <a:custGeom>
                <a:avLst/>
                <a:gdLst/>
                <a:ahLst/>
                <a:cxnLst/>
                <a:rect r="r" b="b" t="t" l="l"/>
                <a:pathLst>
                  <a:path h="617664" w="812800">
                    <a:moveTo>
                      <a:pt x="0" y="0"/>
                    </a:moveTo>
                    <a:lnTo>
                      <a:pt x="812800" y="0"/>
                    </a:lnTo>
                    <a:lnTo>
                      <a:pt x="812800" y="617664"/>
                    </a:lnTo>
                    <a:lnTo>
                      <a:pt x="0" y="617664"/>
                    </a:lnTo>
                    <a:close/>
                  </a:path>
                </a:pathLst>
              </a:custGeom>
              <a:solidFill>
                <a:srgbClr val="000000">
                  <a:alpha val="0"/>
                </a:srgbClr>
              </a:solidFill>
              <a:ln w="76200" cap="sq">
                <a:solidFill>
                  <a:srgbClr val="000000"/>
                </a:solidFill>
                <a:prstDash val="solid"/>
                <a:miter/>
              </a:ln>
            </p:spPr>
          </p:sp>
          <p:sp>
            <p:nvSpPr>
              <p:cNvPr name="TextBox 36" id="36"/>
              <p:cNvSpPr txBox="true"/>
              <p:nvPr/>
            </p:nvSpPr>
            <p:spPr>
              <a:xfrm>
                <a:off x="0" y="-38100"/>
                <a:ext cx="812800" cy="655764"/>
              </a:xfrm>
              <a:prstGeom prst="rect">
                <a:avLst/>
              </a:prstGeom>
            </p:spPr>
            <p:txBody>
              <a:bodyPr anchor="ctr" rtlCol="false" tIns="50800" lIns="50800" bIns="50800" rIns="50800"/>
              <a:lstStyle/>
              <a:p>
                <a:pPr algn="ctr">
                  <a:lnSpc>
                    <a:spcPts val="2659"/>
                  </a:lnSpc>
                  <a:spcBef>
                    <a:spcPct val="0"/>
                  </a:spcBef>
                </a:pPr>
              </a:p>
            </p:txBody>
          </p:sp>
        </p:grpSp>
        <p:sp>
          <p:nvSpPr>
            <p:cNvPr name="TextBox 37" id="37"/>
            <p:cNvSpPr txBox="true"/>
            <p:nvPr/>
          </p:nvSpPr>
          <p:spPr>
            <a:xfrm rot="0">
              <a:off x="2627545" y="1899910"/>
              <a:ext cx="1163086" cy="1131483"/>
            </a:xfrm>
            <a:prstGeom prst="rect">
              <a:avLst/>
            </a:prstGeom>
          </p:spPr>
          <p:txBody>
            <a:bodyPr anchor="t" rtlCol="false" tIns="0" lIns="0" bIns="0" rIns="0">
              <a:spAutoFit/>
            </a:bodyPr>
            <a:lstStyle/>
            <a:p>
              <a:pPr algn="ctr">
                <a:lnSpc>
                  <a:spcPts val="7140"/>
                </a:lnSpc>
              </a:pPr>
              <a:r>
                <a:rPr lang="en-US" sz="5100">
                  <a:solidFill>
                    <a:srgbClr val="000000"/>
                  </a:solidFill>
                  <a:latin typeface="Open Sans Bold"/>
                </a:rPr>
                <a:t>OS</a:t>
              </a:r>
            </a:p>
          </p:txBody>
        </p:sp>
        <p:sp>
          <p:nvSpPr>
            <p:cNvPr name="TextBox 38" id="38"/>
            <p:cNvSpPr txBox="true"/>
            <p:nvPr/>
          </p:nvSpPr>
          <p:spPr>
            <a:xfrm rot="0">
              <a:off x="1426320" y="5482040"/>
              <a:ext cx="3565536" cy="1768199"/>
            </a:xfrm>
            <a:prstGeom prst="rect">
              <a:avLst/>
            </a:prstGeom>
          </p:spPr>
          <p:txBody>
            <a:bodyPr anchor="t" rtlCol="false" tIns="0" lIns="0" bIns="0" rIns="0">
              <a:spAutoFit/>
            </a:bodyPr>
            <a:lstStyle/>
            <a:p>
              <a:pPr algn="ctr">
                <a:lnSpc>
                  <a:spcPts val="5421"/>
                </a:lnSpc>
              </a:pPr>
              <a:r>
                <a:rPr lang="en-US" sz="3872">
                  <a:solidFill>
                    <a:srgbClr val="000000"/>
                  </a:solidFill>
                  <a:latin typeface="Open Sans Bold"/>
                </a:rPr>
                <a:t>PROCESSO </a:t>
              </a:r>
            </a:p>
            <a:p>
              <a:pPr algn="ctr">
                <a:lnSpc>
                  <a:spcPts val="5421"/>
                </a:lnSpc>
              </a:pPr>
              <a:r>
                <a:rPr lang="en-US" sz="3872">
                  <a:solidFill>
                    <a:srgbClr val="000000"/>
                  </a:solidFill>
                  <a:latin typeface="Open Sans Bold"/>
                </a:rPr>
                <a:t>1</a:t>
              </a:r>
            </a:p>
          </p:txBody>
        </p:sp>
        <p:sp>
          <p:nvSpPr>
            <p:cNvPr name="TextBox 39" id="39"/>
            <p:cNvSpPr txBox="true"/>
            <p:nvPr/>
          </p:nvSpPr>
          <p:spPr>
            <a:xfrm rot="0">
              <a:off x="1426320" y="9362634"/>
              <a:ext cx="3565536" cy="1768199"/>
            </a:xfrm>
            <a:prstGeom prst="rect">
              <a:avLst/>
            </a:prstGeom>
          </p:spPr>
          <p:txBody>
            <a:bodyPr anchor="t" rtlCol="false" tIns="0" lIns="0" bIns="0" rIns="0">
              <a:spAutoFit/>
            </a:bodyPr>
            <a:lstStyle/>
            <a:p>
              <a:pPr algn="ctr">
                <a:lnSpc>
                  <a:spcPts val="5421"/>
                </a:lnSpc>
              </a:pPr>
              <a:r>
                <a:rPr lang="en-US" sz="3872">
                  <a:solidFill>
                    <a:srgbClr val="000000"/>
                  </a:solidFill>
                  <a:latin typeface="Open Sans Bold"/>
                </a:rPr>
                <a:t>PROCESSO </a:t>
              </a:r>
            </a:p>
            <a:p>
              <a:pPr algn="ctr">
                <a:lnSpc>
                  <a:spcPts val="5421"/>
                </a:lnSpc>
              </a:pPr>
              <a:r>
                <a:rPr lang="en-US" sz="3872">
                  <a:solidFill>
                    <a:srgbClr val="000000"/>
                  </a:solidFill>
                  <a:latin typeface="Open Sans Bold"/>
                </a:rPr>
                <a:t>2</a:t>
              </a:r>
            </a:p>
          </p:txBody>
        </p:sp>
        <p:sp>
          <p:nvSpPr>
            <p:cNvPr name="AutoShape 40" id="40"/>
            <p:cNvSpPr/>
            <p:nvPr/>
          </p:nvSpPr>
          <p:spPr>
            <a:xfrm flipV="true">
              <a:off x="4786771" y="3968436"/>
              <a:ext cx="3250209" cy="1286735"/>
            </a:xfrm>
            <a:prstGeom prst="line">
              <a:avLst/>
            </a:prstGeom>
            <a:ln cap="flat" w="88900">
              <a:solidFill>
                <a:srgbClr val="00BF63"/>
              </a:solidFill>
              <a:prstDash val="solid"/>
              <a:headEnd type="none" len="sm" w="sm"/>
              <a:tailEnd type="none" len="sm" w="sm"/>
            </a:ln>
          </p:spPr>
        </p:sp>
        <p:sp>
          <p:nvSpPr>
            <p:cNvPr name="AutoShape 41" id="41"/>
            <p:cNvSpPr/>
            <p:nvPr/>
          </p:nvSpPr>
          <p:spPr>
            <a:xfrm>
              <a:off x="8018863" y="3927107"/>
              <a:ext cx="3488230" cy="1482841"/>
            </a:xfrm>
            <a:prstGeom prst="line">
              <a:avLst/>
            </a:prstGeom>
            <a:ln cap="flat" w="88900">
              <a:solidFill>
                <a:srgbClr val="00BF63"/>
              </a:solidFill>
              <a:prstDash val="solid"/>
              <a:headEnd type="none" len="sm" w="sm"/>
              <a:tailEnd type="triangle" len="med" w="lg"/>
            </a:ln>
          </p:spPr>
        </p:sp>
        <p:sp>
          <p:nvSpPr>
            <p:cNvPr name="AutoShape 42" id="42"/>
            <p:cNvSpPr/>
            <p:nvPr/>
          </p:nvSpPr>
          <p:spPr>
            <a:xfrm flipH="true">
              <a:off x="8053342" y="6068118"/>
              <a:ext cx="3291006" cy="1794567"/>
            </a:xfrm>
            <a:prstGeom prst="line">
              <a:avLst/>
            </a:prstGeom>
            <a:ln cap="flat" w="88900">
              <a:solidFill>
                <a:srgbClr val="FF3131"/>
              </a:solidFill>
              <a:prstDash val="solid"/>
              <a:headEnd type="none" len="sm" w="sm"/>
              <a:tailEnd type="none" len="sm" w="sm"/>
            </a:ln>
          </p:spPr>
        </p:sp>
        <p:sp>
          <p:nvSpPr>
            <p:cNvPr name="AutoShape 43" id="43"/>
            <p:cNvSpPr/>
            <p:nvPr/>
          </p:nvSpPr>
          <p:spPr>
            <a:xfrm flipH="true" flipV="true">
              <a:off x="4297163" y="6680311"/>
              <a:ext cx="3738870" cy="1139857"/>
            </a:xfrm>
            <a:prstGeom prst="line">
              <a:avLst/>
            </a:prstGeom>
            <a:ln cap="flat" w="88900">
              <a:solidFill>
                <a:srgbClr val="FF3131"/>
              </a:solidFill>
              <a:prstDash val="solid"/>
              <a:headEnd type="none" len="sm" w="sm"/>
              <a:tailEnd type="triangle" len="med" w="lg"/>
            </a:ln>
          </p:spPr>
        </p:sp>
        <p:sp>
          <p:nvSpPr>
            <p:cNvPr name="TextBox 44" id="44"/>
            <p:cNvSpPr txBox="true"/>
            <p:nvPr/>
          </p:nvSpPr>
          <p:spPr>
            <a:xfrm rot="0">
              <a:off x="1541276" y="12497409"/>
              <a:ext cx="3227443" cy="856621"/>
            </a:xfrm>
            <a:prstGeom prst="rect">
              <a:avLst/>
            </a:prstGeom>
          </p:spPr>
          <p:txBody>
            <a:bodyPr anchor="t" rtlCol="false" tIns="0" lIns="0" bIns="0" rIns="0">
              <a:spAutoFit/>
            </a:bodyPr>
            <a:lstStyle/>
            <a:p>
              <a:pPr algn="ctr">
                <a:lnSpc>
                  <a:spcPts val="5421"/>
                </a:lnSpc>
              </a:pPr>
              <a:r>
                <a:rPr lang="en-US" sz="3872">
                  <a:solidFill>
                    <a:srgbClr val="000000"/>
                  </a:solidFill>
                  <a:latin typeface="Open Sans Bold"/>
                </a:rPr>
                <a:t>MEMÓRIA</a:t>
              </a:r>
            </a:p>
          </p:txBody>
        </p:sp>
        <p:sp>
          <p:nvSpPr>
            <p:cNvPr name="TextBox 45" id="45"/>
            <p:cNvSpPr txBox="true"/>
            <p:nvPr/>
          </p:nvSpPr>
          <p:spPr>
            <a:xfrm rot="0">
              <a:off x="11595195" y="12497409"/>
              <a:ext cx="2003072" cy="856621"/>
            </a:xfrm>
            <a:prstGeom prst="rect">
              <a:avLst/>
            </a:prstGeom>
          </p:spPr>
          <p:txBody>
            <a:bodyPr anchor="t" rtlCol="false" tIns="0" lIns="0" bIns="0" rIns="0">
              <a:spAutoFit/>
            </a:bodyPr>
            <a:lstStyle/>
            <a:p>
              <a:pPr algn="ctr">
                <a:lnSpc>
                  <a:spcPts val="5421"/>
                </a:lnSpc>
              </a:pPr>
              <a:r>
                <a:rPr lang="en-US" sz="3872">
                  <a:solidFill>
                    <a:srgbClr val="000000"/>
                  </a:solidFill>
                  <a:latin typeface="Open Sans Bold"/>
                </a:rPr>
                <a:t>DISCO</a:t>
              </a:r>
            </a:p>
          </p:txBody>
        </p:sp>
        <p:sp>
          <p:nvSpPr>
            <p:cNvPr name="TextBox 46" id="46"/>
            <p:cNvSpPr txBox="true"/>
            <p:nvPr/>
          </p:nvSpPr>
          <p:spPr>
            <a:xfrm rot="0">
              <a:off x="6166598" y="8018409"/>
              <a:ext cx="3459162" cy="600710"/>
            </a:xfrm>
            <a:prstGeom prst="rect">
              <a:avLst/>
            </a:prstGeom>
          </p:spPr>
          <p:txBody>
            <a:bodyPr anchor="t" rtlCol="false" tIns="0" lIns="0" bIns="0" rIns="0">
              <a:spAutoFit/>
            </a:bodyPr>
            <a:lstStyle/>
            <a:p>
              <a:pPr algn="ctr">
                <a:lnSpc>
                  <a:spcPts val="3779"/>
                </a:lnSpc>
              </a:pPr>
              <a:r>
                <a:rPr lang="en-US" sz="2700">
                  <a:solidFill>
                    <a:srgbClr val="FF3131"/>
                  </a:solidFill>
                  <a:latin typeface="Open Sans Bold"/>
                </a:rPr>
                <a:t>SWAPING IN P3</a:t>
              </a:r>
            </a:p>
          </p:txBody>
        </p:sp>
        <p:sp>
          <p:nvSpPr>
            <p:cNvPr name="TextBox 47" id="47"/>
            <p:cNvSpPr txBox="true"/>
            <p:nvPr/>
          </p:nvSpPr>
          <p:spPr>
            <a:xfrm rot="0">
              <a:off x="6186252" y="3069590"/>
              <a:ext cx="3910409" cy="600710"/>
            </a:xfrm>
            <a:prstGeom prst="rect">
              <a:avLst/>
            </a:prstGeom>
          </p:spPr>
          <p:txBody>
            <a:bodyPr anchor="t" rtlCol="false" tIns="0" lIns="0" bIns="0" rIns="0">
              <a:spAutoFit/>
            </a:bodyPr>
            <a:lstStyle/>
            <a:p>
              <a:pPr algn="ctr">
                <a:lnSpc>
                  <a:spcPts val="3779"/>
                </a:lnSpc>
              </a:pPr>
              <a:r>
                <a:rPr lang="en-US" sz="2700">
                  <a:solidFill>
                    <a:srgbClr val="00BF63"/>
                  </a:solidFill>
                  <a:latin typeface="Open Sans Bold"/>
                </a:rPr>
                <a:t>SWAPING OUT P1</a:t>
              </a:r>
            </a:p>
          </p:txBody>
        </p:sp>
      </p:grpSp>
    </p:spTree>
  </p:cSld>
  <p:clrMapOvr>
    <a:masterClrMapping/>
  </p:clrMapOvr>
</p:sld>
</file>

<file path=ppt/slides/slide2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Swapping</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1028700" y="4515952"/>
            <a:ext cx="8115300" cy="3816509"/>
          </a:xfrm>
          <a:prstGeom prst="rect">
            <a:avLst/>
          </a:prstGeom>
        </p:spPr>
        <p:txBody>
          <a:bodyPr anchor="t" rtlCol="false" tIns="0" lIns="0" bIns="0" rIns="0">
            <a:spAutoFit/>
          </a:bodyPr>
          <a:lstStyle/>
          <a:p>
            <a:pPr marL="820417" indent="-410209" lvl="1">
              <a:lnSpc>
                <a:spcPts val="4939"/>
              </a:lnSpc>
              <a:buFont typeface="Arial"/>
              <a:buChar char="•"/>
            </a:pPr>
            <a:r>
              <a:rPr lang="en-US" sz="3799">
                <a:solidFill>
                  <a:srgbClr val="FFFFFF"/>
                </a:solidFill>
                <a:latin typeface="Times New Roman Medium"/>
              </a:rPr>
              <a:t>Capacidade Adicional</a:t>
            </a:r>
          </a:p>
          <a:p>
            <a:pPr>
              <a:lnSpc>
                <a:spcPts val="4939"/>
              </a:lnSpc>
            </a:pPr>
          </a:p>
          <a:p>
            <a:pPr marL="820417" indent="-410209" lvl="1">
              <a:lnSpc>
                <a:spcPts val="4939"/>
              </a:lnSpc>
              <a:buFont typeface="Arial"/>
              <a:buChar char="•"/>
            </a:pPr>
            <a:r>
              <a:rPr lang="en-US" sz="3799">
                <a:solidFill>
                  <a:srgbClr val="FFFFFF"/>
                </a:solidFill>
                <a:latin typeface="Times New Roman Medium"/>
              </a:rPr>
              <a:t>Flexibilidade</a:t>
            </a:r>
          </a:p>
          <a:p>
            <a:pPr>
              <a:lnSpc>
                <a:spcPts val="4939"/>
              </a:lnSpc>
            </a:pPr>
          </a:p>
          <a:p>
            <a:pPr marL="820417" indent="-410209" lvl="1">
              <a:lnSpc>
                <a:spcPts val="4939"/>
              </a:lnSpc>
              <a:buFont typeface="Arial"/>
              <a:buChar char="•"/>
            </a:pPr>
            <a:r>
              <a:rPr lang="en-US" sz="3799">
                <a:solidFill>
                  <a:srgbClr val="FFFFFF"/>
                </a:solidFill>
                <a:latin typeface="Times New Roman Medium"/>
              </a:rPr>
              <a:t>Adaptabilidade Dinâmica</a:t>
            </a:r>
          </a:p>
          <a:p>
            <a:pPr>
              <a:lnSpc>
                <a:spcPts val="4939"/>
              </a:lnSpc>
            </a:pPr>
          </a:p>
        </p:txBody>
      </p:sp>
      <p:sp>
        <p:nvSpPr>
          <p:cNvPr name="TextBox 7" id="7"/>
          <p:cNvSpPr txBox="true"/>
          <p:nvPr/>
        </p:nvSpPr>
        <p:spPr>
          <a:xfrm rot="0">
            <a:off x="1028700" y="3112115"/>
            <a:ext cx="8105775"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Vantagens</a:t>
            </a:r>
          </a:p>
        </p:txBody>
      </p:sp>
      <p:sp>
        <p:nvSpPr>
          <p:cNvPr name="AutoShape 8" id="8"/>
          <p:cNvSpPr/>
          <p:nvPr/>
        </p:nvSpPr>
        <p:spPr>
          <a:xfrm flipV="true">
            <a:off x="9148762" y="3235940"/>
            <a:ext cx="0" cy="5606998"/>
          </a:xfrm>
          <a:prstGeom prst="line">
            <a:avLst/>
          </a:prstGeom>
          <a:ln cap="flat" w="9525">
            <a:solidFill>
              <a:srgbClr val="FFFFFF"/>
            </a:solidFill>
            <a:prstDash val="solid"/>
            <a:headEnd type="none" len="sm" w="sm"/>
            <a:tailEnd type="none" len="sm" w="sm"/>
          </a:ln>
        </p:spPr>
      </p:sp>
      <p:sp>
        <p:nvSpPr>
          <p:cNvPr name="TextBox 9" id="9"/>
          <p:cNvSpPr txBox="true"/>
          <p:nvPr/>
        </p:nvSpPr>
        <p:spPr>
          <a:xfrm rot="0">
            <a:off x="9144000" y="4501665"/>
            <a:ext cx="8115300" cy="3780790"/>
          </a:xfrm>
          <a:prstGeom prst="rect">
            <a:avLst/>
          </a:prstGeom>
        </p:spPr>
        <p:txBody>
          <a:bodyPr anchor="t" rtlCol="false" tIns="0" lIns="0" bIns="0" rIns="0">
            <a:spAutoFit/>
          </a:bodyPr>
          <a:lstStyle/>
          <a:p>
            <a:pPr marL="820417" indent="-410209" lvl="1">
              <a:lnSpc>
                <a:spcPts val="4939"/>
              </a:lnSpc>
              <a:buFont typeface="Arial"/>
              <a:buChar char="•"/>
            </a:pPr>
            <a:r>
              <a:rPr lang="en-US" sz="3799">
                <a:solidFill>
                  <a:srgbClr val="FFFFFF"/>
                </a:solidFill>
                <a:latin typeface="Times New Roman Medium"/>
              </a:rPr>
              <a:t>Desempenho</a:t>
            </a:r>
          </a:p>
          <a:p>
            <a:pPr>
              <a:lnSpc>
                <a:spcPts val="4939"/>
              </a:lnSpc>
            </a:pPr>
          </a:p>
          <a:p>
            <a:pPr marL="820417" indent="-410209" lvl="1">
              <a:lnSpc>
                <a:spcPts val="4939"/>
              </a:lnSpc>
              <a:buFont typeface="Arial"/>
              <a:buChar char="•"/>
            </a:pPr>
            <a:r>
              <a:rPr lang="en-US" sz="3799">
                <a:solidFill>
                  <a:srgbClr val="FFFFFF"/>
                </a:solidFill>
                <a:latin typeface="Times New Roman Medium"/>
              </a:rPr>
              <a:t>I/O Intensivo</a:t>
            </a:r>
          </a:p>
          <a:p>
            <a:pPr>
              <a:lnSpc>
                <a:spcPts val="4939"/>
              </a:lnSpc>
            </a:pPr>
          </a:p>
          <a:p>
            <a:pPr marL="820417" indent="-410209" lvl="1">
              <a:lnSpc>
                <a:spcPts val="4939"/>
              </a:lnSpc>
              <a:buFont typeface="Arial"/>
              <a:buChar char="•"/>
            </a:pPr>
            <a:r>
              <a:rPr lang="en-US" sz="3799">
                <a:solidFill>
                  <a:srgbClr val="FFFFFF"/>
                </a:solidFill>
                <a:latin typeface="Times New Roman Medium"/>
              </a:rPr>
              <a:t>Fragmentação do Disco</a:t>
            </a:r>
          </a:p>
          <a:p>
            <a:pPr>
              <a:lnSpc>
                <a:spcPts val="4939"/>
              </a:lnSpc>
            </a:pPr>
          </a:p>
        </p:txBody>
      </p:sp>
      <p:sp>
        <p:nvSpPr>
          <p:cNvPr name="TextBox 10" id="10"/>
          <p:cNvSpPr txBox="true"/>
          <p:nvPr/>
        </p:nvSpPr>
        <p:spPr>
          <a:xfrm rot="0">
            <a:off x="9144000" y="3112115"/>
            <a:ext cx="8115300"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Desvantagens </a:t>
            </a:r>
          </a:p>
        </p:txBody>
      </p:sp>
      <p:sp>
        <p:nvSpPr>
          <p:cNvPr name="AutoShape 11" id="11"/>
          <p:cNvSpPr/>
          <p:nvPr/>
        </p:nvSpPr>
        <p:spPr>
          <a:xfrm>
            <a:off x="736372" y="9263062"/>
            <a:ext cx="16230600"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flipH="false" flipV="false" rot="0">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solidFill>
          </p:spPr>
        </p:sp>
      </p:grpSp>
      <p:grpSp>
        <p:nvGrpSpPr>
          <p:cNvPr name="Group 4" id="4"/>
          <p:cNvGrpSpPr/>
          <p:nvPr/>
        </p:nvGrpSpPr>
        <p:grpSpPr>
          <a:xfrm rot="0">
            <a:off x="0" y="0"/>
            <a:ext cx="8302249" cy="10287000"/>
            <a:chOff x="0" y="0"/>
            <a:chExt cx="11069666" cy="13716000"/>
          </a:xfrm>
        </p:grpSpPr>
        <p:pic>
          <p:nvPicPr>
            <p:cNvPr name="Picture 5" id="5"/>
            <p:cNvPicPr>
              <a:picLocks noChangeAspect="true"/>
            </p:cNvPicPr>
            <p:nvPr/>
          </p:nvPicPr>
          <p:blipFill>
            <a:blip r:embed="rId2">
              <a:alphaModFix amt="30000"/>
            </a:blip>
            <a:srcRect l="23116" t="0" r="23116" b="0"/>
            <a:stretch>
              <a:fillRect/>
            </a:stretch>
          </p:blipFill>
          <p:spPr>
            <a:xfrm flipH="false" flipV="false">
              <a:off x="0" y="0"/>
              <a:ext cx="11069666" cy="13716000"/>
            </a:xfrm>
            <a:prstGeom prst="rect">
              <a:avLst/>
            </a:prstGeom>
          </p:spPr>
        </p:pic>
      </p:grpSp>
      <p:sp>
        <p:nvSpPr>
          <p:cNvPr name="TextBox 6" id="6"/>
          <p:cNvSpPr txBox="true"/>
          <p:nvPr/>
        </p:nvSpPr>
        <p:spPr>
          <a:xfrm rot="0">
            <a:off x="0" y="3438525"/>
            <a:ext cx="8302249" cy="3219450"/>
          </a:xfrm>
          <a:prstGeom prst="rect">
            <a:avLst/>
          </a:prstGeom>
        </p:spPr>
        <p:txBody>
          <a:bodyPr anchor="t" rtlCol="false" tIns="0" lIns="0" bIns="0" rIns="0">
            <a:spAutoFit/>
          </a:bodyPr>
          <a:lstStyle/>
          <a:p>
            <a:pPr algn="ctr">
              <a:lnSpc>
                <a:spcPts val="11945"/>
              </a:lnSpc>
            </a:pPr>
            <a:r>
              <a:rPr lang="en-US" sz="9954">
                <a:solidFill>
                  <a:srgbClr val="6CE5E8"/>
                </a:solidFill>
                <a:latin typeface="Times New Roman Bold"/>
              </a:rPr>
              <a:t>MEMÓRIA VIRTUAL </a:t>
            </a:r>
          </a:p>
        </p:txBody>
      </p:sp>
      <p:sp>
        <p:nvSpPr>
          <p:cNvPr name="TextBox 7" id="7"/>
          <p:cNvSpPr txBox="true"/>
          <p:nvPr/>
        </p:nvSpPr>
        <p:spPr>
          <a:xfrm rot="0">
            <a:off x="9700023" y="2026299"/>
            <a:ext cx="7869302" cy="2542540"/>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Técnica que envolve o uso de uma </a:t>
            </a:r>
            <a:r>
              <a:rPr lang="en-US" sz="3799" spc="45">
                <a:solidFill>
                  <a:srgbClr val="00BF63"/>
                </a:solidFill>
                <a:latin typeface="Times New Roman"/>
              </a:rPr>
              <a:t>combinação</a:t>
            </a:r>
            <a:r>
              <a:rPr lang="en-US" sz="3799" spc="45">
                <a:solidFill>
                  <a:srgbClr val="FFFFFF"/>
                </a:solidFill>
                <a:latin typeface="Times New Roman"/>
              </a:rPr>
              <a:t> de </a:t>
            </a:r>
            <a:r>
              <a:rPr lang="en-US" sz="3799" spc="45">
                <a:solidFill>
                  <a:srgbClr val="00BF63"/>
                </a:solidFill>
                <a:latin typeface="Times New Roman"/>
              </a:rPr>
              <a:t>memória física</a:t>
            </a:r>
            <a:r>
              <a:rPr lang="en-US" sz="3799" spc="45">
                <a:solidFill>
                  <a:srgbClr val="FFFFFF"/>
                </a:solidFill>
                <a:latin typeface="Times New Roman"/>
              </a:rPr>
              <a:t> e </a:t>
            </a:r>
            <a:r>
              <a:rPr lang="en-US" sz="3799" spc="45">
                <a:solidFill>
                  <a:srgbClr val="00BF63"/>
                </a:solidFill>
                <a:latin typeface="Times New Roman"/>
              </a:rPr>
              <a:t>espaço em disco</a:t>
            </a:r>
            <a:r>
              <a:rPr lang="en-US" sz="3799" spc="45">
                <a:solidFill>
                  <a:srgbClr val="FFFFFF"/>
                </a:solidFill>
                <a:latin typeface="Times New Roman"/>
              </a:rPr>
              <a:t> para armazenar dados </a:t>
            </a:r>
            <a:r>
              <a:rPr lang="en-US" sz="3799" spc="45">
                <a:solidFill>
                  <a:srgbClr val="00BF63"/>
                </a:solidFill>
                <a:latin typeface="Times New Roman"/>
              </a:rPr>
              <a:t>temporariamente</a:t>
            </a:r>
            <a:r>
              <a:rPr lang="en-US" sz="3799" spc="45">
                <a:solidFill>
                  <a:srgbClr val="FFFFFF"/>
                </a:solidFill>
                <a:latin typeface="Times New Roman"/>
              </a:rPr>
              <a:t>. </a:t>
            </a:r>
          </a:p>
        </p:txBody>
      </p:sp>
      <p:sp>
        <p:nvSpPr>
          <p:cNvPr name="TextBox 8" id="8"/>
          <p:cNvSpPr txBox="true"/>
          <p:nvPr/>
        </p:nvSpPr>
        <p:spPr>
          <a:xfrm rot="0">
            <a:off x="9700023" y="1033768"/>
            <a:ext cx="7559277" cy="578485"/>
          </a:xfrm>
          <a:prstGeom prst="rect">
            <a:avLst/>
          </a:prstGeom>
        </p:spPr>
        <p:txBody>
          <a:bodyPr anchor="t" rtlCol="false" tIns="0" lIns="0" bIns="0" rIns="0">
            <a:spAutoFit/>
          </a:bodyPr>
          <a:lstStyle/>
          <a:p>
            <a:pPr>
              <a:lnSpc>
                <a:spcPts val="4160"/>
              </a:lnSpc>
            </a:pPr>
            <a:r>
              <a:rPr lang="en-US" sz="3200">
                <a:solidFill>
                  <a:srgbClr val="6CE5E8"/>
                </a:solidFill>
                <a:latin typeface="Times New Roman Bold"/>
              </a:rPr>
              <a:t>DEFINIÇÃO </a:t>
            </a:r>
          </a:p>
        </p:txBody>
      </p:sp>
      <p:sp>
        <p:nvSpPr>
          <p:cNvPr name="TextBox 9" id="9"/>
          <p:cNvSpPr txBox="true"/>
          <p:nvPr/>
        </p:nvSpPr>
        <p:spPr>
          <a:xfrm rot="0">
            <a:off x="9700023" y="4978414"/>
            <a:ext cx="7869302" cy="3780790"/>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Chamada de </a:t>
            </a:r>
            <a:r>
              <a:rPr lang="en-US" sz="3799" spc="45">
                <a:solidFill>
                  <a:srgbClr val="00BF63"/>
                </a:solidFill>
                <a:latin typeface="Times New Roman"/>
              </a:rPr>
              <a:t>memória lógica</a:t>
            </a:r>
            <a:r>
              <a:rPr lang="en-US" sz="3799" spc="45">
                <a:solidFill>
                  <a:srgbClr val="FFFFFF"/>
                </a:solidFill>
                <a:latin typeface="Times New Roman"/>
              </a:rPr>
              <a:t> pois </a:t>
            </a:r>
            <a:r>
              <a:rPr lang="en-US" sz="3799" spc="45">
                <a:solidFill>
                  <a:srgbClr val="00BF63"/>
                </a:solidFill>
                <a:latin typeface="Times New Roman"/>
              </a:rPr>
              <a:t>não é real</a:t>
            </a:r>
            <a:r>
              <a:rPr lang="en-US" sz="3799" spc="45">
                <a:solidFill>
                  <a:srgbClr val="FFFFFF"/>
                </a:solidFill>
                <a:latin typeface="Times New Roman"/>
              </a:rPr>
              <a:t> sendo apenas uma </a:t>
            </a:r>
            <a:r>
              <a:rPr lang="en-US" sz="3799" spc="45">
                <a:solidFill>
                  <a:srgbClr val="00BF63"/>
                </a:solidFill>
                <a:latin typeface="Times New Roman"/>
              </a:rPr>
              <a:t>simulação</a:t>
            </a:r>
            <a:r>
              <a:rPr lang="en-US" sz="3799" spc="45">
                <a:solidFill>
                  <a:srgbClr val="FFFFFF"/>
                </a:solidFill>
                <a:latin typeface="Times New Roman"/>
              </a:rPr>
              <a:t> da memória principal.</a:t>
            </a:r>
          </a:p>
          <a:p>
            <a:pPr>
              <a:lnSpc>
                <a:spcPts val="4939"/>
              </a:lnSpc>
            </a:pPr>
          </a:p>
          <a:p>
            <a:pPr>
              <a:lnSpc>
                <a:spcPts val="4939"/>
              </a:lnSpc>
            </a:pPr>
            <a:r>
              <a:rPr lang="en-US" sz="3799" spc="45">
                <a:solidFill>
                  <a:srgbClr val="FFFFFF"/>
                </a:solidFill>
                <a:latin typeface="Times New Roman"/>
              </a:rPr>
              <a:t>Consiste na </a:t>
            </a:r>
            <a:r>
              <a:rPr lang="en-US" sz="3799" spc="45">
                <a:solidFill>
                  <a:srgbClr val="00BF63"/>
                </a:solidFill>
                <a:latin typeface="Times New Roman"/>
              </a:rPr>
              <a:t>virtualização</a:t>
            </a:r>
            <a:r>
              <a:rPr lang="en-US" sz="3799" spc="45">
                <a:solidFill>
                  <a:srgbClr val="FFFFFF"/>
                </a:solidFill>
                <a:latin typeface="Times New Roman"/>
              </a:rPr>
              <a:t> de </a:t>
            </a:r>
            <a:r>
              <a:rPr lang="en-US" sz="3799" spc="45">
                <a:solidFill>
                  <a:srgbClr val="00BF63"/>
                </a:solidFill>
                <a:latin typeface="Times New Roman"/>
              </a:rPr>
              <a:t>endereços físicos</a:t>
            </a:r>
            <a:r>
              <a:rPr lang="en-US" sz="3799" spc="45">
                <a:solidFill>
                  <a:srgbClr val="FFFFFF"/>
                </a:solidFill>
                <a:latin typeface="Times New Roman"/>
              </a:rPr>
              <a:t>.</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08552" y="-79864"/>
            <a:ext cx="18596552" cy="10366864"/>
            <a:chOff x="0" y="0"/>
            <a:chExt cx="5185967" cy="2890977"/>
          </a:xfrm>
        </p:grpSpPr>
        <p:sp>
          <p:nvSpPr>
            <p:cNvPr name="Freeform 3" id="3"/>
            <p:cNvSpPr/>
            <p:nvPr/>
          </p:nvSpPr>
          <p:spPr>
            <a:xfrm flipH="false" flipV="false" rot="0">
              <a:off x="0" y="0"/>
              <a:ext cx="5185966" cy="2890977"/>
            </a:xfrm>
            <a:custGeom>
              <a:avLst/>
              <a:gdLst/>
              <a:ahLst/>
              <a:cxnLst/>
              <a:rect r="r" b="b" t="t" l="l"/>
              <a:pathLst>
                <a:path h="2890977" w="5185966">
                  <a:moveTo>
                    <a:pt x="0" y="0"/>
                  </a:moveTo>
                  <a:lnTo>
                    <a:pt x="5185966" y="0"/>
                  </a:lnTo>
                  <a:lnTo>
                    <a:pt x="5185966" y="2890977"/>
                  </a:lnTo>
                  <a:lnTo>
                    <a:pt x="0" y="2890977"/>
                  </a:lnTo>
                  <a:close/>
                </a:path>
              </a:pathLst>
            </a:custGeom>
            <a:solidFill>
              <a:srgbClr val="FFFFFF"/>
            </a:solidFill>
            <a:ln w="76200" cap="sq">
              <a:solidFill>
                <a:srgbClr val="000000"/>
              </a:solidFill>
              <a:prstDash val="solid"/>
              <a:miter/>
            </a:ln>
          </p:spPr>
        </p:sp>
        <p:sp>
          <p:nvSpPr>
            <p:cNvPr name="TextBox 4" id="4"/>
            <p:cNvSpPr txBox="true"/>
            <p:nvPr/>
          </p:nvSpPr>
          <p:spPr>
            <a:xfrm>
              <a:off x="0" y="-38100"/>
              <a:ext cx="5185967" cy="292907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19352" y="97596"/>
            <a:ext cx="14340743" cy="10011944"/>
            <a:chOff x="0" y="0"/>
            <a:chExt cx="19120991" cy="13349259"/>
          </a:xfrm>
        </p:grpSpPr>
        <p:grpSp>
          <p:nvGrpSpPr>
            <p:cNvPr name="Group 6" id="6"/>
            <p:cNvGrpSpPr/>
            <p:nvPr/>
          </p:nvGrpSpPr>
          <p:grpSpPr>
            <a:xfrm rot="0">
              <a:off x="7536531" y="9190133"/>
              <a:ext cx="3728315" cy="904632"/>
              <a:chOff x="0" y="0"/>
              <a:chExt cx="812800" cy="197216"/>
            </a:xfrm>
          </p:grpSpPr>
          <p:sp>
            <p:nvSpPr>
              <p:cNvPr name="Freeform 7" id="7"/>
              <p:cNvSpPr/>
              <p:nvPr/>
            </p:nvSpPr>
            <p:spPr>
              <a:xfrm flipH="false" flipV="false" rot="0">
                <a:off x="0" y="0"/>
                <a:ext cx="812800" cy="197216"/>
              </a:xfrm>
              <a:custGeom>
                <a:avLst/>
                <a:gdLst/>
                <a:ahLst/>
                <a:cxnLst/>
                <a:rect r="r" b="b" t="t" l="l"/>
                <a:pathLst>
                  <a:path h="197216" w="812800">
                    <a:moveTo>
                      <a:pt x="406400" y="0"/>
                    </a:moveTo>
                    <a:cubicBezTo>
                      <a:pt x="181951" y="0"/>
                      <a:pt x="0" y="44148"/>
                      <a:pt x="0" y="98608"/>
                    </a:cubicBezTo>
                    <a:cubicBezTo>
                      <a:pt x="0" y="153068"/>
                      <a:pt x="181951" y="197216"/>
                      <a:pt x="406400" y="197216"/>
                    </a:cubicBezTo>
                    <a:cubicBezTo>
                      <a:pt x="630849" y="197216"/>
                      <a:pt x="812800" y="153068"/>
                      <a:pt x="812800" y="98608"/>
                    </a:cubicBezTo>
                    <a:cubicBezTo>
                      <a:pt x="812800" y="44148"/>
                      <a:pt x="630849" y="0"/>
                      <a:pt x="406400" y="0"/>
                    </a:cubicBezTo>
                    <a:close/>
                  </a:path>
                </a:pathLst>
              </a:custGeom>
              <a:solidFill>
                <a:srgbClr val="000000">
                  <a:alpha val="0"/>
                </a:srgbClr>
              </a:solidFill>
              <a:ln w="66675" cap="sq">
                <a:solidFill>
                  <a:srgbClr val="000000"/>
                </a:solidFill>
                <a:prstDash val="solid"/>
                <a:miter/>
              </a:ln>
            </p:spPr>
          </p:sp>
          <p:sp>
            <p:nvSpPr>
              <p:cNvPr name="TextBox 8" id="8"/>
              <p:cNvSpPr txBox="true"/>
              <p:nvPr/>
            </p:nvSpPr>
            <p:spPr>
              <a:xfrm>
                <a:off x="76200" y="-19611"/>
                <a:ext cx="660400" cy="198338"/>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H="true">
              <a:off x="11184315" y="9643167"/>
              <a:ext cx="40262" cy="2342177"/>
            </a:xfrm>
            <a:prstGeom prst="line">
              <a:avLst/>
            </a:prstGeom>
            <a:ln cap="flat" w="76200">
              <a:solidFill>
                <a:srgbClr val="000000"/>
              </a:solidFill>
              <a:prstDash val="solid"/>
              <a:headEnd type="none" len="sm" w="sm"/>
              <a:tailEnd type="none" len="sm" w="sm"/>
            </a:ln>
          </p:spPr>
        </p:sp>
        <p:sp>
          <p:nvSpPr>
            <p:cNvPr name="AutoShape 10" id="10"/>
            <p:cNvSpPr/>
            <p:nvPr/>
          </p:nvSpPr>
          <p:spPr>
            <a:xfrm flipH="true">
              <a:off x="7456001" y="9643167"/>
              <a:ext cx="108401" cy="2342177"/>
            </a:xfrm>
            <a:prstGeom prst="line">
              <a:avLst/>
            </a:prstGeom>
            <a:ln cap="flat" w="76200">
              <a:solidFill>
                <a:srgbClr val="000000"/>
              </a:solidFill>
              <a:prstDash val="solid"/>
              <a:headEnd type="none" len="sm" w="sm"/>
              <a:tailEnd type="none" len="sm" w="sm"/>
            </a:ln>
          </p:spPr>
        </p:sp>
        <p:grpSp>
          <p:nvGrpSpPr>
            <p:cNvPr name="Group 11" id="11"/>
            <p:cNvGrpSpPr/>
            <p:nvPr/>
          </p:nvGrpSpPr>
          <p:grpSpPr>
            <a:xfrm rot="0">
              <a:off x="7456001" y="11567078"/>
              <a:ext cx="3728315" cy="836533"/>
              <a:chOff x="0" y="0"/>
              <a:chExt cx="812800" cy="182370"/>
            </a:xfrm>
          </p:grpSpPr>
          <p:sp>
            <p:nvSpPr>
              <p:cNvPr name="Freeform 12" id="12"/>
              <p:cNvSpPr/>
              <p:nvPr/>
            </p:nvSpPr>
            <p:spPr>
              <a:xfrm flipH="false" flipV="false" rot="0">
                <a:off x="0" y="0"/>
                <a:ext cx="812800" cy="182370"/>
              </a:xfrm>
              <a:custGeom>
                <a:avLst/>
                <a:gdLst/>
                <a:ahLst/>
                <a:cxnLst/>
                <a:rect r="r" b="b" t="t" l="l"/>
                <a:pathLst>
                  <a:path h="182370" w="812800">
                    <a:moveTo>
                      <a:pt x="406400" y="0"/>
                    </a:moveTo>
                    <a:cubicBezTo>
                      <a:pt x="181951" y="0"/>
                      <a:pt x="0" y="40825"/>
                      <a:pt x="0" y="91185"/>
                    </a:cubicBezTo>
                    <a:cubicBezTo>
                      <a:pt x="0" y="141545"/>
                      <a:pt x="181951" y="182370"/>
                      <a:pt x="406400" y="182370"/>
                    </a:cubicBezTo>
                    <a:cubicBezTo>
                      <a:pt x="630849" y="182370"/>
                      <a:pt x="812800" y="141545"/>
                      <a:pt x="812800" y="91185"/>
                    </a:cubicBezTo>
                    <a:cubicBezTo>
                      <a:pt x="812800" y="40825"/>
                      <a:pt x="630849" y="0"/>
                      <a:pt x="406400" y="0"/>
                    </a:cubicBezTo>
                    <a:close/>
                  </a:path>
                </a:pathLst>
              </a:custGeom>
              <a:solidFill>
                <a:srgbClr val="000000">
                  <a:alpha val="0"/>
                </a:srgbClr>
              </a:solidFill>
              <a:ln w="66675" cap="sq">
                <a:solidFill>
                  <a:srgbClr val="000000"/>
                </a:solidFill>
                <a:prstDash val="solid"/>
                <a:miter/>
              </a:ln>
            </p:spPr>
          </p:sp>
          <p:sp>
            <p:nvSpPr>
              <p:cNvPr name="TextBox 13" id="13"/>
              <p:cNvSpPr txBox="true"/>
              <p:nvPr/>
            </p:nvSpPr>
            <p:spPr>
              <a:xfrm>
                <a:off x="76200" y="-21003"/>
                <a:ext cx="660400" cy="18627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723891" y="3071529"/>
              <a:ext cx="1663779" cy="1053180"/>
              <a:chOff x="0" y="0"/>
              <a:chExt cx="812800" cy="514506"/>
            </a:xfrm>
          </p:grpSpPr>
          <p:sp>
            <p:nvSpPr>
              <p:cNvPr name="Freeform 15" id="15"/>
              <p:cNvSpPr/>
              <p:nvPr/>
            </p:nvSpPr>
            <p:spPr>
              <a:xfrm flipH="false" flipV="false" rot="0">
                <a:off x="0" y="0"/>
                <a:ext cx="812800" cy="514506"/>
              </a:xfrm>
              <a:custGeom>
                <a:avLst/>
                <a:gdLst/>
                <a:ahLst/>
                <a:cxnLst/>
                <a:rect r="r" b="b" t="t" l="l"/>
                <a:pathLst>
                  <a:path h="514506" w="812800">
                    <a:moveTo>
                      <a:pt x="0" y="0"/>
                    </a:moveTo>
                    <a:lnTo>
                      <a:pt x="812800" y="0"/>
                    </a:lnTo>
                    <a:lnTo>
                      <a:pt x="812800" y="514506"/>
                    </a:lnTo>
                    <a:lnTo>
                      <a:pt x="0" y="514506"/>
                    </a:lnTo>
                    <a:close/>
                  </a:path>
                </a:pathLst>
              </a:custGeom>
              <a:solidFill>
                <a:srgbClr val="737373"/>
              </a:solidFill>
              <a:ln w="76200" cap="sq">
                <a:solidFill>
                  <a:srgbClr val="000000"/>
                </a:solidFill>
                <a:prstDash val="solid"/>
                <a:miter/>
              </a:ln>
            </p:spPr>
          </p:sp>
          <p:sp>
            <p:nvSpPr>
              <p:cNvPr name="TextBox 16" id="16"/>
              <p:cNvSpPr txBox="true"/>
              <p:nvPr/>
            </p:nvSpPr>
            <p:spPr>
              <a:xfrm>
                <a:off x="0" y="-38100"/>
                <a:ext cx="812800" cy="55260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8723891" y="4162809"/>
              <a:ext cx="1663779" cy="999553"/>
              <a:chOff x="0" y="0"/>
              <a:chExt cx="812800" cy="488308"/>
            </a:xfrm>
          </p:grpSpPr>
          <p:sp>
            <p:nvSpPr>
              <p:cNvPr name="Freeform 18" id="18"/>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737373"/>
              </a:solidFill>
              <a:ln w="76200" cap="sq">
                <a:solidFill>
                  <a:srgbClr val="000000"/>
                </a:solidFill>
                <a:prstDash val="solid"/>
                <a:miter/>
              </a:ln>
            </p:spPr>
          </p:sp>
          <p:sp>
            <p:nvSpPr>
              <p:cNvPr name="TextBox 19" id="19"/>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8723891" y="5199680"/>
              <a:ext cx="1663779" cy="1050910"/>
              <a:chOff x="0" y="0"/>
              <a:chExt cx="812800" cy="513397"/>
            </a:xfrm>
          </p:grpSpPr>
          <p:sp>
            <p:nvSpPr>
              <p:cNvPr name="Freeform 21" id="21"/>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737373"/>
              </a:solidFill>
              <a:ln w="76200" cap="sq">
                <a:solidFill>
                  <a:srgbClr val="000000"/>
                </a:solidFill>
                <a:prstDash val="solid"/>
                <a:miter/>
              </a:ln>
            </p:spPr>
          </p:sp>
          <p:sp>
            <p:nvSpPr>
              <p:cNvPr name="TextBox 22" id="22"/>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8124007" y="4285011"/>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1</a:t>
              </a:r>
            </a:p>
          </p:txBody>
        </p:sp>
        <p:sp>
          <p:nvSpPr>
            <p:cNvPr name="TextBox 24" id="24"/>
            <p:cNvSpPr txBox="true"/>
            <p:nvPr/>
          </p:nvSpPr>
          <p:spPr>
            <a:xfrm rot="0">
              <a:off x="8133731" y="2192977"/>
              <a:ext cx="300434" cy="675985"/>
            </a:xfrm>
            <a:prstGeom prst="rect">
              <a:avLst/>
            </a:prstGeom>
          </p:spPr>
          <p:txBody>
            <a:bodyPr anchor="t" rtlCol="false" tIns="0" lIns="0" bIns="0" rIns="0">
              <a:spAutoFit/>
            </a:bodyPr>
            <a:lstStyle/>
            <a:p>
              <a:pPr algn="ctr">
                <a:lnSpc>
                  <a:spcPts val="4343"/>
                </a:lnSpc>
              </a:pPr>
              <a:r>
                <a:rPr lang="en-US" sz="3102">
                  <a:solidFill>
                    <a:srgbClr val="000000"/>
                  </a:solidFill>
                  <a:latin typeface="Open Sans"/>
                </a:rPr>
                <a:t>3</a:t>
              </a:r>
            </a:p>
          </p:txBody>
        </p:sp>
        <p:grpSp>
          <p:nvGrpSpPr>
            <p:cNvPr name="Group 25" id="25"/>
            <p:cNvGrpSpPr/>
            <p:nvPr/>
          </p:nvGrpSpPr>
          <p:grpSpPr>
            <a:xfrm rot="0">
              <a:off x="8723891" y="945648"/>
              <a:ext cx="1663779" cy="999553"/>
              <a:chOff x="0" y="0"/>
              <a:chExt cx="812800" cy="488308"/>
            </a:xfrm>
          </p:grpSpPr>
          <p:sp>
            <p:nvSpPr>
              <p:cNvPr name="Freeform 26" id="26"/>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737373"/>
              </a:solidFill>
              <a:ln w="76200" cap="sq">
                <a:solidFill>
                  <a:srgbClr val="000000"/>
                </a:solidFill>
                <a:prstDash val="solid"/>
                <a:miter/>
              </a:ln>
            </p:spPr>
          </p:sp>
          <p:sp>
            <p:nvSpPr>
              <p:cNvPr name="TextBox 27" id="27"/>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8723891" y="1982519"/>
              <a:ext cx="1663779" cy="1050910"/>
              <a:chOff x="0" y="0"/>
              <a:chExt cx="812800" cy="513397"/>
            </a:xfrm>
          </p:grpSpPr>
          <p:sp>
            <p:nvSpPr>
              <p:cNvPr name="Freeform 29" id="29"/>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737373"/>
              </a:solidFill>
              <a:ln w="76200" cap="sq">
                <a:solidFill>
                  <a:srgbClr val="000000"/>
                </a:solidFill>
                <a:prstDash val="solid"/>
                <a:miter/>
              </a:ln>
            </p:spPr>
          </p:sp>
          <p:sp>
            <p:nvSpPr>
              <p:cNvPr name="TextBox 30" id="30"/>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p>
            </p:txBody>
          </p:sp>
        </p:grpSp>
        <p:sp>
          <p:nvSpPr>
            <p:cNvPr name="TextBox 31" id="31"/>
            <p:cNvSpPr txBox="true"/>
            <p:nvPr/>
          </p:nvSpPr>
          <p:spPr>
            <a:xfrm rot="0">
              <a:off x="8133731" y="5347561"/>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0</a:t>
              </a:r>
            </a:p>
          </p:txBody>
        </p:sp>
        <p:sp>
          <p:nvSpPr>
            <p:cNvPr name="TextBox 32" id="32"/>
            <p:cNvSpPr txBox="true"/>
            <p:nvPr/>
          </p:nvSpPr>
          <p:spPr>
            <a:xfrm rot="0">
              <a:off x="8124007" y="3220545"/>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2</a:t>
              </a:r>
            </a:p>
          </p:txBody>
        </p:sp>
        <p:sp>
          <p:nvSpPr>
            <p:cNvPr name="TextBox 33" id="33"/>
            <p:cNvSpPr txBox="true"/>
            <p:nvPr/>
          </p:nvSpPr>
          <p:spPr>
            <a:xfrm rot="0">
              <a:off x="8133731" y="1067850"/>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4</a:t>
              </a:r>
            </a:p>
          </p:txBody>
        </p:sp>
        <p:grpSp>
          <p:nvGrpSpPr>
            <p:cNvPr name="Group 34" id="34"/>
            <p:cNvGrpSpPr/>
            <p:nvPr/>
          </p:nvGrpSpPr>
          <p:grpSpPr>
            <a:xfrm rot="0">
              <a:off x="16854954" y="4380261"/>
              <a:ext cx="1663779" cy="1053180"/>
              <a:chOff x="0" y="0"/>
              <a:chExt cx="812800" cy="514506"/>
            </a:xfrm>
          </p:grpSpPr>
          <p:sp>
            <p:nvSpPr>
              <p:cNvPr name="Freeform 35" id="35"/>
              <p:cNvSpPr/>
              <p:nvPr/>
            </p:nvSpPr>
            <p:spPr>
              <a:xfrm flipH="false" flipV="false" rot="0">
                <a:off x="0" y="0"/>
                <a:ext cx="812800" cy="514506"/>
              </a:xfrm>
              <a:custGeom>
                <a:avLst/>
                <a:gdLst/>
                <a:ahLst/>
                <a:cxnLst/>
                <a:rect r="r" b="b" t="t" l="l"/>
                <a:pathLst>
                  <a:path h="514506" w="812800">
                    <a:moveTo>
                      <a:pt x="0" y="0"/>
                    </a:moveTo>
                    <a:lnTo>
                      <a:pt x="812800" y="0"/>
                    </a:lnTo>
                    <a:lnTo>
                      <a:pt x="812800" y="514506"/>
                    </a:lnTo>
                    <a:lnTo>
                      <a:pt x="0" y="514506"/>
                    </a:lnTo>
                    <a:close/>
                  </a:path>
                </a:pathLst>
              </a:custGeom>
              <a:solidFill>
                <a:srgbClr val="FFFFFF"/>
              </a:solidFill>
              <a:ln w="76200" cap="sq">
                <a:solidFill>
                  <a:srgbClr val="000000"/>
                </a:solidFill>
                <a:prstDash val="solid"/>
                <a:miter/>
              </a:ln>
            </p:spPr>
          </p:sp>
          <p:sp>
            <p:nvSpPr>
              <p:cNvPr name="TextBox 36" id="36"/>
              <p:cNvSpPr txBox="true"/>
              <p:nvPr/>
            </p:nvSpPr>
            <p:spPr>
              <a:xfrm>
                <a:off x="0" y="-38100"/>
                <a:ext cx="812800" cy="552606"/>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16854954" y="5471541"/>
              <a:ext cx="1663779" cy="999553"/>
              <a:chOff x="0" y="0"/>
              <a:chExt cx="812800" cy="488308"/>
            </a:xfrm>
          </p:grpSpPr>
          <p:sp>
            <p:nvSpPr>
              <p:cNvPr name="Freeform 38" id="38"/>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737373"/>
              </a:solidFill>
              <a:ln w="76200" cap="sq">
                <a:solidFill>
                  <a:srgbClr val="000000"/>
                </a:solidFill>
                <a:prstDash val="solid"/>
                <a:miter/>
              </a:ln>
            </p:spPr>
          </p:sp>
          <p:sp>
            <p:nvSpPr>
              <p:cNvPr name="TextBox 39" id="39"/>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16854954" y="6508412"/>
              <a:ext cx="1663779" cy="1050910"/>
              <a:chOff x="0" y="0"/>
              <a:chExt cx="812800" cy="513397"/>
            </a:xfrm>
          </p:grpSpPr>
          <p:sp>
            <p:nvSpPr>
              <p:cNvPr name="Freeform 41" id="41"/>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737373"/>
              </a:solidFill>
              <a:ln w="76200" cap="sq">
                <a:solidFill>
                  <a:srgbClr val="000000"/>
                </a:solidFill>
                <a:prstDash val="solid"/>
                <a:miter/>
              </a:ln>
            </p:spPr>
          </p:sp>
          <p:sp>
            <p:nvSpPr>
              <p:cNvPr name="TextBox 42" id="42"/>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p>
            </p:txBody>
          </p:sp>
        </p:grpSp>
        <p:sp>
          <p:nvSpPr>
            <p:cNvPr name="TextBox 43" id="43"/>
            <p:cNvSpPr txBox="true"/>
            <p:nvPr/>
          </p:nvSpPr>
          <p:spPr>
            <a:xfrm rot="0">
              <a:off x="18810833" y="5593743"/>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1</a:t>
              </a:r>
            </a:p>
          </p:txBody>
        </p:sp>
        <p:sp>
          <p:nvSpPr>
            <p:cNvPr name="TextBox 44" id="44"/>
            <p:cNvSpPr txBox="true"/>
            <p:nvPr/>
          </p:nvSpPr>
          <p:spPr>
            <a:xfrm rot="0">
              <a:off x="18820556" y="3450139"/>
              <a:ext cx="300434" cy="675985"/>
            </a:xfrm>
            <a:prstGeom prst="rect">
              <a:avLst/>
            </a:prstGeom>
          </p:spPr>
          <p:txBody>
            <a:bodyPr anchor="t" rtlCol="false" tIns="0" lIns="0" bIns="0" rIns="0">
              <a:spAutoFit/>
            </a:bodyPr>
            <a:lstStyle/>
            <a:p>
              <a:pPr algn="ctr">
                <a:lnSpc>
                  <a:spcPts val="4343"/>
                </a:lnSpc>
              </a:pPr>
              <a:r>
                <a:rPr lang="en-US" sz="3102">
                  <a:solidFill>
                    <a:srgbClr val="000000"/>
                  </a:solidFill>
                  <a:latin typeface="Open Sans"/>
                </a:rPr>
                <a:t>3</a:t>
              </a:r>
            </a:p>
          </p:txBody>
        </p:sp>
        <p:grpSp>
          <p:nvGrpSpPr>
            <p:cNvPr name="Group 45" id="45"/>
            <p:cNvGrpSpPr/>
            <p:nvPr/>
          </p:nvGrpSpPr>
          <p:grpSpPr>
            <a:xfrm rot="0">
              <a:off x="16854954" y="3291252"/>
              <a:ext cx="1663779" cy="1050910"/>
              <a:chOff x="0" y="0"/>
              <a:chExt cx="812800" cy="513397"/>
            </a:xfrm>
          </p:grpSpPr>
          <p:sp>
            <p:nvSpPr>
              <p:cNvPr name="Freeform 46" id="46"/>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000000">
                  <a:alpha val="0"/>
                </a:srgbClr>
              </a:solidFill>
              <a:ln w="76200" cap="sq">
                <a:solidFill>
                  <a:srgbClr val="000000"/>
                </a:solidFill>
                <a:prstDash val="solid"/>
                <a:miter/>
              </a:ln>
            </p:spPr>
          </p:sp>
          <p:sp>
            <p:nvSpPr>
              <p:cNvPr name="TextBox 47" id="47"/>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p>
            </p:txBody>
          </p:sp>
        </p:grpSp>
        <p:sp>
          <p:nvSpPr>
            <p:cNvPr name="TextBox 48" id="48"/>
            <p:cNvSpPr txBox="true"/>
            <p:nvPr/>
          </p:nvSpPr>
          <p:spPr>
            <a:xfrm rot="0">
              <a:off x="18798133" y="6637243"/>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0</a:t>
              </a:r>
            </a:p>
          </p:txBody>
        </p:sp>
        <p:sp>
          <p:nvSpPr>
            <p:cNvPr name="TextBox 49" id="49"/>
            <p:cNvSpPr txBox="true"/>
            <p:nvPr/>
          </p:nvSpPr>
          <p:spPr>
            <a:xfrm rot="0">
              <a:off x="18798133" y="4501682"/>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2</a:t>
              </a:r>
            </a:p>
          </p:txBody>
        </p:sp>
        <p:grpSp>
          <p:nvGrpSpPr>
            <p:cNvPr name="Group 50" id="50"/>
            <p:cNvGrpSpPr/>
            <p:nvPr/>
          </p:nvGrpSpPr>
          <p:grpSpPr>
            <a:xfrm rot="0">
              <a:off x="599884" y="4361211"/>
              <a:ext cx="1663779" cy="1053180"/>
              <a:chOff x="0" y="0"/>
              <a:chExt cx="812800" cy="514506"/>
            </a:xfrm>
          </p:grpSpPr>
          <p:sp>
            <p:nvSpPr>
              <p:cNvPr name="Freeform 51" id="51"/>
              <p:cNvSpPr/>
              <p:nvPr/>
            </p:nvSpPr>
            <p:spPr>
              <a:xfrm flipH="false" flipV="false" rot="0">
                <a:off x="0" y="0"/>
                <a:ext cx="812800" cy="514506"/>
              </a:xfrm>
              <a:custGeom>
                <a:avLst/>
                <a:gdLst/>
                <a:ahLst/>
                <a:cxnLst/>
                <a:rect r="r" b="b" t="t" l="l"/>
                <a:pathLst>
                  <a:path h="514506" w="812800">
                    <a:moveTo>
                      <a:pt x="0" y="0"/>
                    </a:moveTo>
                    <a:lnTo>
                      <a:pt x="812800" y="0"/>
                    </a:lnTo>
                    <a:lnTo>
                      <a:pt x="812800" y="514506"/>
                    </a:lnTo>
                    <a:lnTo>
                      <a:pt x="0" y="514506"/>
                    </a:lnTo>
                    <a:close/>
                  </a:path>
                </a:pathLst>
              </a:custGeom>
              <a:solidFill>
                <a:srgbClr val="FFFFFF"/>
              </a:solidFill>
              <a:ln w="76200" cap="sq">
                <a:solidFill>
                  <a:srgbClr val="000000"/>
                </a:solidFill>
                <a:prstDash val="solid"/>
                <a:miter/>
              </a:ln>
            </p:spPr>
          </p:sp>
          <p:sp>
            <p:nvSpPr>
              <p:cNvPr name="TextBox 52" id="52"/>
              <p:cNvSpPr txBox="true"/>
              <p:nvPr/>
            </p:nvSpPr>
            <p:spPr>
              <a:xfrm>
                <a:off x="0" y="-38100"/>
                <a:ext cx="812800" cy="552606"/>
              </a:xfrm>
              <a:prstGeom prst="rect">
                <a:avLst/>
              </a:prstGeom>
            </p:spPr>
            <p:txBody>
              <a:bodyPr anchor="ctr" rtlCol="false" tIns="50800" lIns="50800" bIns="50800" rIns="50800"/>
              <a:lstStyle/>
              <a:p>
                <a:pPr algn="ctr">
                  <a:lnSpc>
                    <a:spcPts val="2659"/>
                  </a:lnSpc>
                  <a:spcBef>
                    <a:spcPct val="0"/>
                  </a:spcBef>
                </a:pPr>
              </a:p>
            </p:txBody>
          </p:sp>
        </p:grpSp>
        <p:grpSp>
          <p:nvGrpSpPr>
            <p:cNvPr name="Group 53" id="53"/>
            <p:cNvGrpSpPr/>
            <p:nvPr/>
          </p:nvGrpSpPr>
          <p:grpSpPr>
            <a:xfrm rot="0">
              <a:off x="599884" y="5452491"/>
              <a:ext cx="1663779" cy="999553"/>
              <a:chOff x="0" y="0"/>
              <a:chExt cx="812800" cy="488308"/>
            </a:xfrm>
          </p:grpSpPr>
          <p:sp>
            <p:nvSpPr>
              <p:cNvPr name="Freeform 54" id="54"/>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737373"/>
              </a:solidFill>
              <a:ln w="76200" cap="sq">
                <a:solidFill>
                  <a:srgbClr val="000000"/>
                </a:solidFill>
                <a:prstDash val="solid"/>
                <a:miter/>
              </a:ln>
            </p:spPr>
          </p:sp>
          <p:sp>
            <p:nvSpPr>
              <p:cNvPr name="TextBox 55" id="55"/>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p>
            </p:txBody>
          </p:sp>
        </p:grpSp>
        <p:grpSp>
          <p:nvGrpSpPr>
            <p:cNvPr name="Group 56" id="56"/>
            <p:cNvGrpSpPr/>
            <p:nvPr/>
          </p:nvGrpSpPr>
          <p:grpSpPr>
            <a:xfrm rot="0">
              <a:off x="599884" y="6489362"/>
              <a:ext cx="1663779" cy="1050910"/>
              <a:chOff x="0" y="0"/>
              <a:chExt cx="812800" cy="513397"/>
            </a:xfrm>
          </p:grpSpPr>
          <p:sp>
            <p:nvSpPr>
              <p:cNvPr name="Freeform 57" id="57"/>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737373"/>
              </a:solidFill>
              <a:ln w="76200" cap="sq">
                <a:solidFill>
                  <a:srgbClr val="000000"/>
                </a:solidFill>
                <a:prstDash val="solid"/>
                <a:miter/>
              </a:ln>
            </p:spPr>
          </p:sp>
          <p:sp>
            <p:nvSpPr>
              <p:cNvPr name="TextBox 58" id="58"/>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p>
            </p:txBody>
          </p:sp>
        </p:grpSp>
        <p:sp>
          <p:nvSpPr>
            <p:cNvPr name="TextBox 59" id="59"/>
            <p:cNvSpPr txBox="true"/>
            <p:nvPr/>
          </p:nvSpPr>
          <p:spPr>
            <a:xfrm rot="0">
              <a:off x="0" y="5574693"/>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1</a:t>
              </a:r>
            </a:p>
          </p:txBody>
        </p:sp>
        <p:sp>
          <p:nvSpPr>
            <p:cNvPr name="TextBox 60" id="60"/>
            <p:cNvSpPr txBox="true"/>
            <p:nvPr/>
          </p:nvSpPr>
          <p:spPr>
            <a:xfrm rot="0">
              <a:off x="9723" y="6637243"/>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0</a:t>
              </a:r>
            </a:p>
          </p:txBody>
        </p:sp>
        <p:sp>
          <p:nvSpPr>
            <p:cNvPr name="TextBox 61" id="61"/>
            <p:cNvSpPr txBox="true"/>
            <p:nvPr/>
          </p:nvSpPr>
          <p:spPr>
            <a:xfrm rot="0">
              <a:off x="0" y="4510227"/>
              <a:ext cx="310158"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2</a:t>
              </a:r>
            </a:p>
          </p:txBody>
        </p:sp>
        <p:sp>
          <p:nvSpPr>
            <p:cNvPr name="AutoShape 62" id="62"/>
            <p:cNvSpPr/>
            <p:nvPr/>
          </p:nvSpPr>
          <p:spPr>
            <a:xfrm flipV="true">
              <a:off x="2263663" y="5725135"/>
              <a:ext cx="5870068" cy="227132"/>
            </a:xfrm>
            <a:prstGeom prst="line">
              <a:avLst/>
            </a:prstGeom>
            <a:ln cap="flat" w="88900">
              <a:solidFill>
                <a:srgbClr val="000000"/>
              </a:solidFill>
              <a:prstDash val="solid"/>
              <a:headEnd type="none" len="sm" w="sm"/>
              <a:tailEnd type="triangle" len="med" w="lg"/>
            </a:ln>
          </p:spPr>
        </p:sp>
        <p:sp>
          <p:nvSpPr>
            <p:cNvPr name="AutoShape 63" id="63"/>
            <p:cNvSpPr/>
            <p:nvPr/>
          </p:nvSpPr>
          <p:spPr>
            <a:xfrm flipV="true">
              <a:off x="2263140" y="3598119"/>
              <a:ext cx="5860867" cy="3298011"/>
            </a:xfrm>
            <a:prstGeom prst="line">
              <a:avLst/>
            </a:prstGeom>
            <a:ln cap="flat" w="88900">
              <a:solidFill>
                <a:srgbClr val="000000"/>
              </a:solidFill>
              <a:prstDash val="solid"/>
              <a:headEnd type="none" len="sm" w="sm"/>
              <a:tailEnd type="triangle" len="med" w="lg"/>
            </a:ln>
          </p:spPr>
        </p:sp>
        <p:sp>
          <p:nvSpPr>
            <p:cNvPr name="AutoShape 64" id="64"/>
            <p:cNvSpPr/>
            <p:nvPr/>
          </p:nvSpPr>
          <p:spPr>
            <a:xfrm>
              <a:off x="2250436" y="4961015"/>
              <a:ext cx="5873571" cy="4229118"/>
            </a:xfrm>
            <a:prstGeom prst="line">
              <a:avLst/>
            </a:prstGeom>
            <a:ln cap="flat" w="88900">
              <a:solidFill>
                <a:srgbClr val="000000"/>
              </a:solidFill>
              <a:prstDash val="solid"/>
              <a:headEnd type="none" len="sm" w="sm"/>
              <a:tailEnd type="triangle" len="med" w="lg"/>
            </a:ln>
          </p:spPr>
        </p:sp>
        <p:sp>
          <p:nvSpPr>
            <p:cNvPr name="AutoShape 65" id="65"/>
            <p:cNvSpPr/>
            <p:nvPr/>
          </p:nvSpPr>
          <p:spPr>
            <a:xfrm flipH="true" flipV="true">
              <a:off x="10387670" y="4662585"/>
              <a:ext cx="6485763" cy="2303516"/>
            </a:xfrm>
            <a:prstGeom prst="line">
              <a:avLst/>
            </a:prstGeom>
            <a:ln cap="flat" w="88900">
              <a:solidFill>
                <a:srgbClr val="000000"/>
              </a:solidFill>
              <a:prstDash val="solid"/>
              <a:headEnd type="none" len="sm" w="sm"/>
              <a:tailEnd type="triangle" len="med" w="lg"/>
            </a:ln>
          </p:spPr>
        </p:sp>
        <p:sp>
          <p:nvSpPr>
            <p:cNvPr name="AutoShape 66" id="66"/>
            <p:cNvSpPr/>
            <p:nvPr/>
          </p:nvSpPr>
          <p:spPr>
            <a:xfrm flipH="true" flipV="true">
              <a:off x="10387670" y="2507974"/>
              <a:ext cx="6499115" cy="3462871"/>
            </a:xfrm>
            <a:prstGeom prst="line">
              <a:avLst/>
            </a:prstGeom>
            <a:ln cap="flat" w="88900">
              <a:solidFill>
                <a:srgbClr val="000000"/>
              </a:solidFill>
              <a:prstDash val="solid"/>
              <a:headEnd type="none" len="sm" w="sm"/>
              <a:tailEnd type="triangle" len="med" w="lg"/>
            </a:ln>
          </p:spPr>
        </p:sp>
        <p:sp>
          <p:nvSpPr>
            <p:cNvPr name="AutoShape 67" id="67"/>
            <p:cNvSpPr/>
            <p:nvPr/>
          </p:nvSpPr>
          <p:spPr>
            <a:xfrm flipH="true">
              <a:off x="11264846" y="4906851"/>
              <a:ext cx="5590108" cy="4428748"/>
            </a:xfrm>
            <a:prstGeom prst="line">
              <a:avLst/>
            </a:prstGeom>
            <a:ln cap="flat" w="88900">
              <a:solidFill>
                <a:srgbClr val="000000"/>
              </a:solidFill>
              <a:prstDash val="solid"/>
              <a:headEnd type="none" len="sm" w="sm"/>
              <a:tailEnd type="triangle" len="med" w="lg"/>
            </a:ln>
          </p:spPr>
        </p:sp>
        <p:sp>
          <p:nvSpPr>
            <p:cNvPr name="AutoShape 68" id="68"/>
            <p:cNvSpPr/>
            <p:nvPr/>
          </p:nvSpPr>
          <p:spPr>
            <a:xfrm flipH="true">
              <a:off x="10681366" y="3675300"/>
              <a:ext cx="6186002" cy="5369245"/>
            </a:xfrm>
            <a:prstGeom prst="line">
              <a:avLst/>
            </a:prstGeom>
            <a:ln cap="flat" w="88900">
              <a:solidFill>
                <a:srgbClr val="000000"/>
              </a:solidFill>
              <a:prstDash val="solid"/>
              <a:headEnd type="none" len="sm" w="sm"/>
              <a:tailEnd type="triangle" len="med" w="lg"/>
            </a:ln>
          </p:spPr>
        </p:sp>
        <p:sp>
          <p:nvSpPr>
            <p:cNvPr name="TextBox 69" id="69"/>
            <p:cNvSpPr txBox="true"/>
            <p:nvPr/>
          </p:nvSpPr>
          <p:spPr>
            <a:xfrm rot="0">
              <a:off x="18820556" y="2357445"/>
              <a:ext cx="300434" cy="675985"/>
            </a:xfrm>
            <a:prstGeom prst="rect">
              <a:avLst/>
            </a:prstGeom>
          </p:spPr>
          <p:txBody>
            <a:bodyPr anchor="t" rtlCol="false" tIns="0" lIns="0" bIns="0" rIns="0">
              <a:spAutoFit/>
            </a:bodyPr>
            <a:lstStyle/>
            <a:p>
              <a:pPr algn="ctr">
                <a:lnSpc>
                  <a:spcPts val="4343"/>
                </a:lnSpc>
              </a:pPr>
              <a:r>
                <a:rPr lang="en-US" sz="3102">
                  <a:solidFill>
                    <a:srgbClr val="000000"/>
                  </a:solidFill>
                  <a:latin typeface="Open Sans"/>
                </a:rPr>
                <a:t>4</a:t>
              </a:r>
            </a:p>
          </p:txBody>
        </p:sp>
        <p:grpSp>
          <p:nvGrpSpPr>
            <p:cNvPr name="Group 70" id="70"/>
            <p:cNvGrpSpPr/>
            <p:nvPr/>
          </p:nvGrpSpPr>
          <p:grpSpPr>
            <a:xfrm rot="0">
              <a:off x="16854764" y="2202242"/>
              <a:ext cx="1663779" cy="1050910"/>
              <a:chOff x="0" y="0"/>
              <a:chExt cx="812800" cy="513397"/>
            </a:xfrm>
          </p:grpSpPr>
          <p:sp>
            <p:nvSpPr>
              <p:cNvPr name="Freeform 71" id="71"/>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737373"/>
              </a:solidFill>
              <a:ln w="76200" cap="sq">
                <a:solidFill>
                  <a:srgbClr val="000000"/>
                </a:solidFill>
                <a:prstDash val="solid"/>
                <a:miter/>
              </a:ln>
            </p:spPr>
          </p:sp>
          <p:sp>
            <p:nvSpPr>
              <p:cNvPr name="TextBox 72" id="72"/>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p>
            </p:txBody>
          </p:sp>
        </p:grpSp>
        <p:sp>
          <p:nvSpPr>
            <p:cNvPr name="AutoShape 73" id="73"/>
            <p:cNvSpPr/>
            <p:nvPr/>
          </p:nvSpPr>
          <p:spPr>
            <a:xfrm flipH="true" flipV="true">
              <a:off x="10387670" y="1445424"/>
              <a:ext cx="6466998" cy="1099629"/>
            </a:xfrm>
            <a:prstGeom prst="line">
              <a:avLst/>
            </a:prstGeom>
            <a:ln cap="flat" w="88900">
              <a:solidFill>
                <a:srgbClr val="000000"/>
              </a:solidFill>
              <a:prstDash val="solid"/>
              <a:headEnd type="none" len="sm" w="sm"/>
              <a:tailEnd type="triangle" len="med" w="lg"/>
            </a:ln>
          </p:spPr>
        </p:sp>
        <p:sp>
          <p:nvSpPr>
            <p:cNvPr name="TextBox 74" id="74"/>
            <p:cNvSpPr txBox="true"/>
            <p:nvPr/>
          </p:nvSpPr>
          <p:spPr>
            <a:xfrm rot="0">
              <a:off x="0" y="7902222"/>
              <a:ext cx="2766020" cy="14472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Processo A </a:t>
              </a:r>
            </a:p>
            <a:p>
              <a:pPr algn="ctr">
                <a:lnSpc>
                  <a:spcPts val="4483"/>
                </a:lnSpc>
              </a:pPr>
            </a:p>
          </p:txBody>
        </p:sp>
        <p:sp>
          <p:nvSpPr>
            <p:cNvPr name="TextBox 75" id="75"/>
            <p:cNvSpPr txBox="true"/>
            <p:nvPr/>
          </p:nvSpPr>
          <p:spPr>
            <a:xfrm rot="0">
              <a:off x="16299476" y="7997472"/>
              <a:ext cx="2774355"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Processo B</a:t>
              </a:r>
            </a:p>
          </p:txBody>
        </p:sp>
        <p:sp>
          <p:nvSpPr>
            <p:cNvPr name="TextBox 76" id="76"/>
            <p:cNvSpPr txBox="true"/>
            <p:nvPr/>
          </p:nvSpPr>
          <p:spPr>
            <a:xfrm rot="0">
              <a:off x="8973286" y="-57150"/>
              <a:ext cx="1167805"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RAM</a:t>
              </a:r>
            </a:p>
          </p:txBody>
        </p:sp>
        <p:sp>
          <p:nvSpPr>
            <p:cNvPr name="TextBox 77" id="77"/>
            <p:cNvSpPr txBox="true"/>
            <p:nvPr/>
          </p:nvSpPr>
          <p:spPr>
            <a:xfrm rot="0">
              <a:off x="8631877" y="12651261"/>
              <a:ext cx="1376561" cy="697998"/>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Disco</a:t>
              </a:r>
            </a:p>
          </p:txBody>
        </p:sp>
        <p:sp>
          <p:nvSpPr>
            <p:cNvPr name="AutoShape 78" id="78"/>
            <p:cNvSpPr/>
            <p:nvPr/>
          </p:nvSpPr>
          <p:spPr>
            <a:xfrm flipV="true">
              <a:off x="9539550" y="6695675"/>
              <a:ext cx="32460" cy="1929521"/>
            </a:xfrm>
            <a:prstGeom prst="line">
              <a:avLst/>
            </a:prstGeom>
            <a:ln cap="flat" w="152400">
              <a:solidFill>
                <a:srgbClr val="000000"/>
              </a:solidFill>
              <a:prstDash val="solid"/>
              <a:headEnd type="triangle" len="med" w="lg"/>
              <a:tailEnd type="triangle" len="med" w="lg"/>
            </a:ln>
          </p:spPr>
        </p:sp>
        <p:sp>
          <p:nvSpPr>
            <p:cNvPr name="TextBox 79" id="79"/>
            <p:cNvSpPr txBox="true"/>
            <p:nvPr/>
          </p:nvSpPr>
          <p:spPr>
            <a:xfrm rot="0">
              <a:off x="6905799" y="7182518"/>
              <a:ext cx="2766020" cy="600631"/>
            </a:xfrm>
            <a:prstGeom prst="rect">
              <a:avLst/>
            </a:prstGeom>
          </p:spPr>
          <p:txBody>
            <a:bodyPr anchor="t" rtlCol="false" tIns="0" lIns="0" bIns="0" rIns="0">
              <a:spAutoFit/>
            </a:bodyPr>
            <a:lstStyle/>
            <a:p>
              <a:pPr algn="ctr">
                <a:lnSpc>
                  <a:spcPts val="3783"/>
                </a:lnSpc>
              </a:pPr>
              <a:r>
                <a:rPr lang="en-US" sz="2702">
                  <a:solidFill>
                    <a:srgbClr val="000000"/>
                  </a:solidFill>
                  <a:latin typeface="Open Sans"/>
                </a:rPr>
                <a:t>Swapping</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flipH="false" flipV="false" rot="0">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solidFill>
          </p:spPr>
        </p:sp>
      </p:grpSp>
      <p:grpSp>
        <p:nvGrpSpPr>
          <p:cNvPr name="Group 4" id="4"/>
          <p:cNvGrpSpPr/>
          <p:nvPr/>
        </p:nvGrpSpPr>
        <p:grpSpPr>
          <a:xfrm rot="0">
            <a:off x="0" y="0"/>
            <a:ext cx="8302249" cy="10287000"/>
            <a:chOff x="0" y="0"/>
            <a:chExt cx="11069666" cy="13716000"/>
          </a:xfrm>
        </p:grpSpPr>
        <p:pic>
          <p:nvPicPr>
            <p:cNvPr name="Picture 5" id="5"/>
            <p:cNvPicPr>
              <a:picLocks noChangeAspect="true"/>
            </p:cNvPicPr>
            <p:nvPr/>
          </p:nvPicPr>
          <p:blipFill>
            <a:blip r:embed="rId2">
              <a:alphaModFix amt="30000"/>
            </a:blip>
            <a:srcRect l="23116" t="0" r="23116" b="0"/>
            <a:stretch>
              <a:fillRect/>
            </a:stretch>
          </p:blipFill>
          <p:spPr>
            <a:xfrm flipH="false" flipV="false">
              <a:off x="0" y="0"/>
              <a:ext cx="11069666" cy="13716000"/>
            </a:xfrm>
            <a:prstGeom prst="rect">
              <a:avLst/>
            </a:prstGeom>
          </p:spPr>
        </p:pic>
      </p:grpSp>
      <p:sp>
        <p:nvSpPr>
          <p:cNvPr name="TextBox 6" id="6"/>
          <p:cNvSpPr txBox="true"/>
          <p:nvPr/>
        </p:nvSpPr>
        <p:spPr>
          <a:xfrm rot="0">
            <a:off x="0" y="1950099"/>
            <a:ext cx="8302249" cy="6248400"/>
          </a:xfrm>
          <a:prstGeom prst="rect">
            <a:avLst/>
          </a:prstGeom>
        </p:spPr>
        <p:txBody>
          <a:bodyPr anchor="t" rtlCol="false" tIns="0" lIns="0" bIns="0" rIns="0">
            <a:spAutoFit/>
          </a:bodyPr>
          <a:lstStyle/>
          <a:p>
            <a:pPr algn="ctr">
              <a:lnSpc>
                <a:spcPts val="11945"/>
              </a:lnSpc>
            </a:pPr>
            <a:r>
              <a:rPr lang="en-US" sz="9954">
                <a:solidFill>
                  <a:srgbClr val="6CE5E8"/>
                </a:solidFill>
                <a:latin typeface="Times New Roman Bold"/>
              </a:rPr>
              <a:t>MEMÓRIA VIRTUAL </a:t>
            </a:r>
          </a:p>
          <a:p>
            <a:pPr algn="ctr">
              <a:lnSpc>
                <a:spcPts val="11945"/>
              </a:lnSpc>
            </a:pPr>
            <a:r>
              <a:rPr lang="en-US" sz="9954">
                <a:solidFill>
                  <a:srgbClr val="6CE5E8"/>
                </a:solidFill>
                <a:latin typeface="Times New Roman Bold"/>
              </a:rPr>
              <a:t>-</a:t>
            </a:r>
          </a:p>
          <a:p>
            <a:pPr algn="ctr">
              <a:lnSpc>
                <a:spcPts val="11945"/>
              </a:lnSpc>
            </a:pPr>
            <a:r>
              <a:rPr lang="en-US" sz="9954">
                <a:solidFill>
                  <a:srgbClr val="6CE5E8"/>
                </a:solidFill>
                <a:latin typeface="Times New Roman Bold"/>
              </a:rPr>
              <a:t>PAGINAÇÃO</a:t>
            </a:r>
          </a:p>
        </p:txBody>
      </p:sp>
      <p:sp>
        <p:nvSpPr>
          <p:cNvPr name="TextBox 7" id="7"/>
          <p:cNvSpPr txBox="true"/>
          <p:nvPr/>
        </p:nvSpPr>
        <p:spPr>
          <a:xfrm rot="0">
            <a:off x="9700023" y="2026299"/>
            <a:ext cx="7869302" cy="1304290"/>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Uma </a:t>
            </a:r>
            <a:r>
              <a:rPr lang="en-US" sz="3799" spc="45">
                <a:solidFill>
                  <a:srgbClr val="00BF63"/>
                </a:solidFill>
                <a:latin typeface="Times New Roman"/>
              </a:rPr>
              <a:t>técnica</a:t>
            </a:r>
            <a:r>
              <a:rPr lang="en-US" sz="3799" spc="45">
                <a:solidFill>
                  <a:srgbClr val="FFFFFF"/>
                </a:solidFill>
                <a:latin typeface="Times New Roman"/>
              </a:rPr>
              <a:t> utilizada para </a:t>
            </a:r>
            <a:r>
              <a:rPr lang="en-US" sz="3799" spc="45">
                <a:solidFill>
                  <a:srgbClr val="00BF63"/>
                </a:solidFill>
                <a:latin typeface="Times New Roman"/>
              </a:rPr>
              <a:t>implementar</a:t>
            </a:r>
            <a:r>
              <a:rPr lang="en-US" sz="3799" spc="45">
                <a:solidFill>
                  <a:srgbClr val="FFFFFF"/>
                </a:solidFill>
                <a:latin typeface="Times New Roman"/>
              </a:rPr>
              <a:t> a memória virtual.</a:t>
            </a:r>
          </a:p>
        </p:txBody>
      </p:sp>
      <p:sp>
        <p:nvSpPr>
          <p:cNvPr name="TextBox 8" id="8"/>
          <p:cNvSpPr txBox="true"/>
          <p:nvPr/>
        </p:nvSpPr>
        <p:spPr>
          <a:xfrm rot="0">
            <a:off x="9700023" y="1033768"/>
            <a:ext cx="7559277" cy="578485"/>
          </a:xfrm>
          <a:prstGeom prst="rect">
            <a:avLst/>
          </a:prstGeom>
        </p:spPr>
        <p:txBody>
          <a:bodyPr anchor="t" rtlCol="false" tIns="0" lIns="0" bIns="0" rIns="0">
            <a:spAutoFit/>
          </a:bodyPr>
          <a:lstStyle/>
          <a:p>
            <a:pPr>
              <a:lnSpc>
                <a:spcPts val="4160"/>
              </a:lnSpc>
            </a:pPr>
            <a:r>
              <a:rPr lang="en-US" sz="3200">
                <a:solidFill>
                  <a:srgbClr val="6CE5E8"/>
                </a:solidFill>
                <a:latin typeface="Times New Roman Bold"/>
              </a:rPr>
              <a:t>DEFINIÇÃO </a:t>
            </a:r>
          </a:p>
        </p:txBody>
      </p:sp>
      <p:sp>
        <p:nvSpPr>
          <p:cNvPr name="TextBox 9" id="9"/>
          <p:cNvSpPr txBox="true"/>
          <p:nvPr/>
        </p:nvSpPr>
        <p:spPr>
          <a:xfrm rot="0">
            <a:off x="9700023" y="3740164"/>
            <a:ext cx="7869302" cy="6257290"/>
          </a:xfrm>
          <a:prstGeom prst="rect">
            <a:avLst/>
          </a:prstGeom>
        </p:spPr>
        <p:txBody>
          <a:bodyPr anchor="t" rtlCol="false" tIns="0" lIns="0" bIns="0" rIns="0">
            <a:spAutoFit/>
          </a:bodyPr>
          <a:lstStyle/>
          <a:p>
            <a:pPr>
              <a:lnSpc>
                <a:spcPts val="4939"/>
              </a:lnSpc>
            </a:pPr>
            <a:r>
              <a:rPr lang="en-US" sz="3799" spc="45">
                <a:solidFill>
                  <a:srgbClr val="00BF63"/>
                </a:solidFill>
                <a:latin typeface="Times New Roman"/>
              </a:rPr>
              <a:t>Divisão</a:t>
            </a:r>
            <a:r>
              <a:rPr lang="en-US" sz="3799" spc="45">
                <a:solidFill>
                  <a:srgbClr val="FFFFFF"/>
                </a:solidFill>
                <a:latin typeface="Times New Roman"/>
              </a:rPr>
              <a:t> da memória virtual e memória física em blocos chamados "</a:t>
            </a:r>
            <a:r>
              <a:rPr lang="en-US" sz="3799" spc="45">
                <a:solidFill>
                  <a:srgbClr val="00BF63"/>
                </a:solidFill>
                <a:latin typeface="Times New Roman"/>
              </a:rPr>
              <a:t>páginas</a:t>
            </a:r>
            <a:r>
              <a:rPr lang="en-US" sz="3799" spc="45">
                <a:solidFill>
                  <a:srgbClr val="FFFFFF"/>
                </a:solidFill>
                <a:latin typeface="Times New Roman"/>
              </a:rPr>
              <a:t>" e “</a:t>
            </a:r>
            <a:r>
              <a:rPr lang="en-US" sz="3799" spc="45">
                <a:solidFill>
                  <a:srgbClr val="00BF63"/>
                </a:solidFill>
                <a:latin typeface="Times New Roman"/>
              </a:rPr>
              <a:t>moldura de páginas</a:t>
            </a:r>
            <a:r>
              <a:rPr lang="en-US" sz="3799" spc="45">
                <a:solidFill>
                  <a:srgbClr val="FFFFFF"/>
                </a:solidFill>
                <a:latin typeface="Times New Roman"/>
              </a:rPr>
              <a:t>” respectivamente.</a:t>
            </a:r>
          </a:p>
          <a:p>
            <a:pPr>
              <a:lnSpc>
                <a:spcPts val="4939"/>
              </a:lnSpc>
            </a:pPr>
          </a:p>
          <a:p>
            <a:pPr>
              <a:lnSpc>
                <a:spcPts val="4939"/>
              </a:lnSpc>
            </a:pPr>
            <a:r>
              <a:rPr lang="en-US" sz="3799" spc="45">
                <a:solidFill>
                  <a:srgbClr val="FFFFFF"/>
                </a:solidFill>
                <a:latin typeface="Times New Roman"/>
              </a:rPr>
              <a:t>Esses blocos têm um </a:t>
            </a:r>
            <a:r>
              <a:rPr lang="en-US" sz="3799" spc="45">
                <a:solidFill>
                  <a:srgbClr val="00BF63"/>
                </a:solidFill>
                <a:latin typeface="Times New Roman"/>
              </a:rPr>
              <a:t>tamanho fixo.</a:t>
            </a:r>
          </a:p>
          <a:p>
            <a:pPr>
              <a:lnSpc>
                <a:spcPts val="4939"/>
              </a:lnSpc>
            </a:pPr>
          </a:p>
          <a:p>
            <a:pPr>
              <a:lnSpc>
                <a:spcPts val="4939"/>
              </a:lnSpc>
            </a:pPr>
            <a:r>
              <a:rPr lang="en-US" sz="3799" spc="45">
                <a:solidFill>
                  <a:srgbClr val="FFFFFF"/>
                </a:solidFill>
                <a:latin typeface="Times New Roman"/>
              </a:rPr>
              <a:t>S.O mantem em mémoria uma </a:t>
            </a:r>
            <a:r>
              <a:rPr lang="en-US" sz="3799" spc="45">
                <a:solidFill>
                  <a:srgbClr val="00BF63"/>
                </a:solidFill>
                <a:latin typeface="Times New Roman"/>
              </a:rPr>
              <a:t>tabela de páginas</a:t>
            </a:r>
            <a:r>
              <a:rPr lang="en-US" sz="3799" spc="45">
                <a:solidFill>
                  <a:srgbClr val="FFFFFF"/>
                </a:solidFill>
                <a:latin typeface="Times New Roman"/>
              </a:rPr>
              <a:t> para cada processo que relaciona as duas.</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Funcionamento</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970421" y="2722655"/>
            <a:ext cx="16035431" cy="685165"/>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1 - Um programa </a:t>
            </a:r>
            <a:r>
              <a:rPr lang="en-US" sz="3799" spc="45">
                <a:solidFill>
                  <a:srgbClr val="00BF63"/>
                </a:solidFill>
                <a:latin typeface="Times New Roman"/>
              </a:rPr>
              <a:t>tenta acessar</a:t>
            </a:r>
            <a:r>
              <a:rPr lang="en-US" sz="3799" spc="45">
                <a:solidFill>
                  <a:srgbClr val="FFFFFF"/>
                </a:solidFill>
                <a:latin typeface="Times New Roman"/>
              </a:rPr>
              <a:t> uma parte da memória.</a:t>
            </a:r>
          </a:p>
        </p:txBody>
      </p:sp>
      <p:sp>
        <p:nvSpPr>
          <p:cNvPr name="TextBox 7" id="7"/>
          <p:cNvSpPr txBox="true"/>
          <p:nvPr/>
        </p:nvSpPr>
        <p:spPr>
          <a:xfrm rot="0">
            <a:off x="2042193" y="4639108"/>
            <a:ext cx="13498856" cy="685165"/>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Se a página estiver </a:t>
            </a:r>
            <a:r>
              <a:rPr lang="en-US" sz="3799" spc="45">
                <a:solidFill>
                  <a:srgbClr val="00BF63"/>
                </a:solidFill>
                <a:latin typeface="Times New Roman"/>
              </a:rPr>
              <a:t>presente</a:t>
            </a:r>
            <a:r>
              <a:rPr lang="en-US" sz="3799" spc="45">
                <a:solidFill>
                  <a:srgbClr val="FFFFFF"/>
                </a:solidFill>
                <a:latin typeface="Times New Roman"/>
              </a:rPr>
              <a:t>, ocorre um </a:t>
            </a:r>
            <a:r>
              <a:rPr lang="en-US" sz="3799" spc="45">
                <a:solidFill>
                  <a:srgbClr val="00BF63"/>
                </a:solidFill>
                <a:latin typeface="Times New Roman"/>
              </a:rPr>
              <a:t>acesso </a:t>
            </a:r>
            <a:r>
              <a:rPr lang="en-US" sz="3799" spc="45">
                <a:solidFill>
                  <a:srgbClr val="FFFFFF"/>
                </a:solidFill>
                <a:latin typeface="Times New Roman"/>
              </a:rPr>
              <a:t>rápido à </a:t>
            </a:r>
            <a:r>
              <a:rPr lang="en-US" sz="3799" spc="45">
                <a:solidFill>
                  <a:srgbClr val="00BF63"/>
                </a:solidFill>
                <a:latin typeface="Times New Roman"/>
              </a:rPr>
              <a:t>RAM</a:t>
            </a:r>
            <a:r>
              <a:rPr lang="en-US" sz="3799" spc="45">
                <a:solidFill>
                  <a:srgbClr val="FFFFFF"/>
                </a:solidFill>
                <a:latin typeface="Times New Roman"/>
              </a:rPr>
              <a:t>.</a:t>
            </a:r>
          </a:p>
        </p:txBody>
      </p:sp>
      <p:sp>
        <p:nvSpPr>
          <p:cNvPr name="TextBox 8" id="8"/>
          <p:cNvSpPr txBox="true"/>
          <p:nvPr/>
        </p:nvSpPr>
        <p:spPr>
          <a:xfrm rot="0">
            <a:off x="2042193" y="5619548"/>
            <a:ext cx="16204536" cy="685165"/>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Se a página </a:t>
            </a:r>
            <a:r>
              <a:rPr lang="en-US" sz="3799" spc="45">
                <a:solidFill>
                  <a:srgbClr val="00BF63"/>
                </a:solidFill>
                <a:latin typeface="Times New Roman"/>
              </a:rPr>
              <a:t>não estiver</a:t>
            </a:r>
            <a:r>
              <a:rPr lang="en-US" sz="3799" spc="45">
                <a:solidFill>
                  <a:srgbClr val="FFFFFF"/>
                </a:solidFill>
                <a:latin typeface="Times New Roman"/>
              </a:rPr>
              <a:t>, ocorre o chamado "</a:t>
            </a:r>
            <a:r>
              <a:rPr lang="en-US" sz="3799" spc="45">
                <a:solidFill>
                  <a:srgbClr val="00BF63"/>
                </a:solidFill>
                <a:latin typeface="Times New Roman"/>
              </a:rPr>
              <a:t>page fault</a:t>
            </a:r>
            <a:r>
              <a:rPr lang="en-US" sz="3799" spc="45">
                <a:solidFill>
                  <a:srgbClr val="FFFFFF"/>
                </a:solidFill>
                <a:latin typeface="Times New Roman"/>
              </a:rPr>
              <a:t>" (falha de página).</a:t>
            </a:r>
          </a:p>
        </p:txBody>
      </p:sp>
      <p:sp>
        <p:nvSpPr>
          <p:cNvPr name="TextBox 9" id="9"/>
          <p:cNvSpPr txBox="true"/>
          <p:nvPr/>
        </p:nvSpPr>
        <p:spPr>
          <a:xfrm rot="0">
            <a:off x="970421" y="3662650"/>
            <a:ext cx="16035431" cy="685165"/>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2 - S.O </a:t>
            </a:r>
            <a:r>
              <a:rPr lang="en-US" sz="3799" spc="45">
                <a:solidFill>
                  <a:srgbClr val="00BF63"/>
                </a:solidFill>
                <a:latin typeface="Times New Roman"/>
              </a:rPr>
              <a:t>verifica</a:t>
            </a:r>
            <a:r>
              <a:rPr lang="en-US" sz="3799" spc="45">
                <a:solidFill>
                  <a:srgbClr val="FFFFFF"/>
                </a:solidFill>
                <a:latin typeface="Times New Roman"/>
              </a:rPr>
              <a:t> se a página correspondente está presente na </a:t>
            </a:r>
            <a:r>
              <a:rPr lang="en-US" sz="3799" spc="45">
                <a:solidFill>
                  <a:srgbClr val="00BF63"/>
                </a:solidFill>
                <a:latin typeface="Times New Roman"/>
              </a:rPr>
              <a:t>memoria</a:t>
            </a:r>
            <a:r>
              <a:rPr lang="en-US" sz="3799" spc="45">
                <a:solidFill>
                  <a:srgbClr val="FFFFFF"/>
                </a:solidFill>
                <a:latin typeface="Times New Roman"/>
              </a:rPr>
              <a:t>.</a:t>
            </a:r>
          </a:p>
        </p:txBody>
      </p:sp>
      <p:sp>
        <p:nvSpPr>
          <p:cNvPr name="AutoShape 10" id="10"/>
          <p:cNvSpPr/>
          <p:nvPr/>
        </p:nvSpPr>
        <p:spPr>
          <a:xfrm>
            <a:off x="1066800" y="4347815"/>
            <a:ext cx="710320" cy="620052"/>
          </a:xfrm>
          <a:prstGeom prst="line">
            <a:avLst/>
          </a:prstGeom>
          <a:ln cap="flat" w="38100">
            <a:solidFill>
              <a:srgbClr val="00BF63"/>
            </a:solidFill>
            <a:prstDash val="solid"/>
            <a:headEnd type="none" len="sm" w="sm"/>
            <a:tailEnd type="triangle" len="med" w="lg"/>
          </a:ln>
        </p:spPr>
      </p:sp>
      <p:sp>
        <p:nvSpPr>
          <p:cNvPr name="AutoShape 11" id="11"/>
          <p:cNvSpPr/>
          <p:nvPr/>
        </p:nvSpPr>
        <p:spPr>
          <a:xfrm>
            <a:off x="814852" y="4000471"/>
            <a:ext cx="992161" cy="1972892"/>
          </a:xfrm>
          <a:prstGeom prst="line">
            <a:avLst/>
          </a:prstGeom>
          <a:ln cap="flat" w="38100">
            <a:solidFill>
              <a:srgbClr val="FF3131"/>
            </a:solidFill>
            <a:prstDash val="solid"/>
            <a:headEnd type="none" len="sm" w="sm"/>
            <a:tailEnd type="triangle" len="med" w="lg"/>
          </a:ln>
        </p:spPr>
      </p:sp>
      <p:sp>
        <p:nvSpPr>
          <p:cNvPr name="AutoShape 12" id="12"/>
          <p:cNvSpPr/>
          <p:nvPr/>
        </p:nvSpPr>
        <p:spPr>
          <a:xfrm>
            <a:off x="1066800" y="5992412"/>
            <a:ext cx="1155551" cy="1318905"/>
          </a:xfrm>
          <a:prstGeom prst="line">
            <a:avLst/>
          </a:prstGeom>
          <a:ln cap="flat" w="38100">
            <a:solidFill>
              <a:srgbClr val="FF3131"/>
            </a:solidFill>
            <a:prstDash val="solid"/>
            <a:headEnd type="none" len="sm" w="sm"/>
            <a:tailEnd type="triangle" len="med" w="lg"/>
          </a:ln>
        </p:spPr>
      </p:sp>
      <p:sp>
        <p:nvSpPr>
          <p:cNvPr name="TextBox 13" id="13"/>
          <p:cNvSpPr txBox="true"/>
          <p:nvPr/>
        </p:nvSpPr>
        <p:spPr>
          <a:xfrm rot="0">
            <a:off x="2420066" y="6930635"/>
            <a:ext cx="16204536" cy="1304290"/>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O S.O </a:t>
            </a:r>
            <a:r>
              <a:rPr lang="en-US" sz="3799" spc="45">
                <a:solidFill>
                  <a:srgbClr val="00BF63"/>
                </a:solidFill>
                <a:latin typeface="Times New Roman"/>
              </a:rPr>
              <a:t>move</a:t>
            </a:r>
            <a:r>
              <a:rPr lang="en-US" sz="3799" spc="45">
                <a:solidFill>
                  <a:srgbClr val="FFFFFF"/>
                </a:solidFill>
                <a:latin typeface="Times New Roman"/>
              </a:rPr>
              <a:t> a pagina ausente para a </a:t>
            </a:r>
            <a:r>
              <a:rPr lang="en-US" sz="3799" spc="45">
                <a:solidFill>
                  <a:srgbClr val="00BF63"/>
                </a:solidFill>
                <a:latin typeface="Times New Roman"/>
              </a:rPr>
              <a:t>memória física </a:t>
            </a:r>
            <a:r>
              <a:rPr lang="en-US" sz="3799" spc="45">
                <a:solidFill>
                  <a:srgbClr val="FFFFFF"/>
                </a:solidFill>
                <a:latin typeface="Times New Roman"/>
              </a:rPr>
              <a:t>substituindo uma página existente se necessário. Esse processo é chamado "</a:t>
            </a:r>
            <a:r>
              <a:rPr lang="en-US" sz="3799" spc="45">
                <a:solidFill>
                  <a:srgbClr val="00BF63"/>
                </a:solidFill>
                <a:latin typeface="Times New Roman"/>
              </a:rPr>
              <a:t>troca de páginas</a:t>
            </a:r>
            <a:r>
              <a:rPr lang="en-US" sz="3799" spc="45">
                <a:solidFill>
                  <a:srgbClr val="FFFFFF"/>
                </a:solidFill>
                <a:latin typeface="Times New Roman"/>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559523" y="570503"/>
            <a:ext cx="8449761" cy="9145995"/>
          </a:xfrm>
          <a:custGeom>
            <a:avLst/>
            <a:gdLst/>
            <a:ahLst/>
            <a:cxnLst/>
            <a:rect r="r" b="b" t="t" l="l"/>
            <a:pathLst>
              <a:path h="9145995" w="8449761">
                <a:moveTo>
                  <a:pt x="0" y="0"/>
                </a:moveTo>
                <a:lnTo>
                  <a:pt x="8449760" y="0"/>
                </a:lnTo>
                <a:lnTo>
                  <a:pt x="8449760" y="9145994"/>
                </a:lnTo>
                <a:lnTo>
                  <a:pt x="0" y="9145994"/>
                </a:lnTo>
                <a:lnTo>
                  <a:pt x="0" y="0"/>
                </a:lnTo>
                <a:close/>
              </a:path>
            </a:pathLst>
          </a:custGeom>
          <a:blipFill>
            <a:blip r:embed="rId2"/>
            <a:stretch>
              <a:fillRect l="-61546" t="-34951" r="-45725" b="-8669"/>
            </a:stretch>
          </a:blipFill>
        </p:spPr>
      </p:sp>
      <p:sp>
        <p:nvSpPr>
          <p:cNvPr name="TextBox 3" id="3"/>
          <p:cNvSpPr txBox="true"/>
          <p:nvPr/>
        </p:nvSpPr>
        <p:spPr>
          <a:xfrm rot="0">
            <a:off x="235280" y="626545"/>
            <a:ext cx="9295667" cy="1314450"/>
          </a:xfrm>
          <a:prstGeom prst="rect">
            <a:avLst/>
          </a:prstGeom>
        </p:spPr>
        <p:txBody>
          <a:bodyPr anchor="t" rtlCol="false" tIns="0" lIns="0" bIns="0" rIns="0">
            <a:spAutoFit/>
          </a:bodyPr>
          <a:lstStyle/>
          <a:p>
            <a:pPr algn="ctr">
              <a:lnSpc>
                <a:spcPts val="9175"/>
              </a:lnSpc>
            </a:pPr>
            <a:r>
              <a:rPr lang="en-US" sz="7646">
                <a:solidFill>
                  <a:srgbClr val="6CE5E8"/>
                </a:solidFill>
                <a:latin typeface="Times New Roman Bold"/>
              </a:rPr>
              <a:t>Alocação Contígua</a:t>
            </a:r>
          </a:p>
        </p:txBody>
      </p:sp>
      <p:sp>
        <p:nvSpPr>
          <p:cNvPr name="TextBox 4" id="4"/>
          <p:cNvSpPr txBox="true"/>
          <p:nvPr/>
        </p:nvSpPr>
        <p:spPr>
          <a:xfrm rot="0">
            <a:off x="-283132" y="1245670"/>
            <a:ext cx="9427132" cy="9080270"/>
          </a:xfrm>
          <a:prstGeom prst="rect">
            <a:avLst/>
          </a:prstGeom>
        </p:spPr>
        <p:txBody>
          <a:bodyPr anchor="t" rtlCol="false" tIns="0" lIns="0" bIns="0" rIns="0">
            <a:spAutoFit/>
          </a:bodyPr>
          <a:lstStyle/>
          <a:p>
            <a:pPr>
              <a:lnSpc>
                <a:spcPts val="6412"/>
              </a:lnSpc>
            </a:pPr>
          </a:p>
          <a:p>
            <a:pPr algn="just" marL="988823" indent="-494411" lvl="1">
              <a:lnSpc>
                <a:spcPts val="6412"/>
              </a:lnSpc>
              <a:buFont typeface="Arial"/>
              <a:buChar char="•"/>
            </a:pPr>
            <a:r>
              <a:rPr lang="en-US" sz="4580">
                <a:solidFill>
                  <a:srgbClr val="FFFFFF"/>
                </a:solidFill>
                <a:latin typeface="Times New Roman"/>
              </a:rPr>
              <a:t>Memória principal é subdividida em duas áreas</a:t>
            </a:r>
          </a:p>
          <a:p>
            <a:pPr algn="just" marL="988823" indent="-494411" lvl="1">
              <a:lnSpc>
                <a:spcPts val="6412"/>
              </a:lnSpc>
              <a:buFont typeface="Arial"/>
              <a:buChar char="•"/>
            </a:pPr>
            <a:r>
              <a:rPr lang="en-US" sz="4580">
                <a:solidFill>
                  <a:srgbClr val="FFFFFF"/>
                </a:solidFill>
                <a:latin typeface="Times New Roman"/>
              </a:rPr>
              <a:t>programa é alocado em um único bloco contíguo de memória</a:t>
            </a:r>
          </a:p>
          <a:p>
            <a:pPr algn="just" marL="988823" indent="-494411" lvl="1">
              <a:lnSpc>
                <a:spcPts val="6412"/>
              </a:lnSpc>
              <a:buFont typeface="Arial"/>
              <a:buChar char="•"/>
            </a:pPr>
            <a:r>
              <a:rPr lang="en-US" sz="4580">
                <a:solidFill>
                  <a:srgbClr val="FFFFFF"/>
                </a:solidFill>
                <a:latin typeface="Times New Roman"/>
              </a:rPr>
              <a:t>o programador deve desenvolver suas aplicações preocupado, apenas, em não ultrapassar o espaço de memória disponível</a:t>
            </a:r>
          </a:p>
          <a:p>
            <a:pPr algn="just">
              <a:lnSpc>
                <a:spcPts val="6989"/>
              </a:lnSpc>
            </a:pPr>
          </a:p>
          <a:p>
            <a:pPr algn="just">
              <a:lnSpc>
                <a:spcPts val="6989"/>
              </a:lnSpc>
            </a:pP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08552" y="0"/>
            <a:ext cx="18596552" cy="10366864"/>
            <a:chOff x="0" y="0"/>
            <a:chExt cx="5185967" cy="2890977"/>
          </a:xfrm>
        </p:grpSpPr>
        <p:sp>
          <p:nvSpPr>
            <p:cNvPr name="Freeform 3" id="3"/>
            <p:cNvSpPr/>
            <p:nvPr/>
          </p:nvSpPr>
          <p:spPr>
            <a:xfrm flipH="false" flipV="false" rot="0">
              <a:off x="0" y="0"/>
              <a:ext cx="5185966" cy="2890977"/>
            </a:xfrm>
            <a:custGeom>
              <a:avLst/>
              <a:gdLst/>
              <a:ahLst/>
              <a:cxnLst/>
              <a:rect r="r" b="b" t="t" l="l"/>
              <a:pathLst>
                <a:path h="2890977" w="5185966">
                  <a:moveTo>
                    <a:pt x="0" y="0"/>
                  </a:moveTo>
                  <a:lnTo>
                    <a:pt x="5185966" y="0"/>
                  </a:lnTo>
                  <a:lnTo>
                    <a:pt x="5185966" y="2890977"/>
                  </a:lnTo>
                  <a:lnTo>
                    <a:pt x="0" y="2890977"/>
                  </a:lnTo>
                  <a:close/>
                </a:path>
              </a:pathLst>
            </a:custGeom>
            <a:solidFill>
              <a:srgbClr val="FFFFFF"/>
            </a:solidFill>
            <a:ln w="76200" cap="sq">
              <a:solidFill>
                <a:srgbClr val="000000"/>
              </a:solidFill>
              <a:prstDash val="solid"/>
              <a:miter/>
            </a:ln>
          </p:spPr>
        </p:sp>
        <p:sp>
          <p:nvSpPr>
            <p:cNvPr name="TextBox 4" id="4"/>
            <p:cNvSpPr txBox="true"/>
            <p:nvPr/>
          </p:nvSpPr>
          <p:spPr>
            <a:xfrm>
              <a:off x="0" y="-38100"/>
              <a:ext cx="5185967" cy="292907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0050" y="9485800"/>
            <a:ext cx="5748688" cy="601544"/>
            <a:chOff x="0" y="0"/>
            <a:chExt cx="7664918" cy="802059"/>
          </a:xfrm>
        </p:grpSpPr>
        <p:sp>
          <p:nvSpPr>
            <p:cNvPr name="TextBox 6" id="6"/>
            <p:cNvSpPr txBox="true"/>
            <p:nvPr/>
          </p:nvSpPr>
          <p:spPr>
            <a:xfrm rot="0">
              <a:off x="0" y="428523"/>
              <a:ext cx="7664918" cy="358309"/>
            </a:xfrm>
            <a:prstGeom prst="rect">
              <a:avLst/>
            </a:prstGeom>
          </p:spPr>
          <p:txBody>
            <a:bodyPr anchor="t" rtlCol="false" tIns="0" lIns="0" bIns="0" rIns="0">
              <a:spAutoFit/>
            </a:bodyPr>
            <a:lstStyle/>
            <a:p>
              <a:pPr algn="ctr">
                <a:lnSpc>
                  <a:spcPts val="1989"/>
                </a:lnSpc>
              </a:pPr>
            </a:p>
          </p:txBody>
        </p:sp>
        <p:sp>
          <p:nvSpPr>
            <p:cNvPr name="AutoShape 7" id="7"/>
            <p:cNvSpPr/>
            <p:nvPr/>
          </p:nvSpPr>
          <p:spPr>
            <a:xfrm>
              <a:off x="0" y="8014"/>
              <a:ext cx="7664918" cy="0"/>
            </a:xfrm>
            <a:prstGeom prst="line">
              <a:avLst/>
            </a:prstGeom>
            <a:ln cap="flat" w="16028">
              <a:solidFill>
                <a:srgbClr val="FFFFFF"/>
              </a:solidFill>
              <a:prstDash val="solid"/>
              <a:headEnd type="none" len="sm" w="sm"/>
              <a:tailEnd type="none" len="sm" w="sm"/>
            </a:ln>
          </p:spPr>
        </p:sp>
      </p:grpSp>
      <p:grpSp>
        <p:nvGrpSpPr>
          <p:cNvPr name="Group 8" id="8"/>
          <p:cNvGrpSpPr/>
          <p:nvPr/>
        </p:nvGrpSpPr>
        <p:grpSpPr>
          <a:xfrm rot="0">
            <a:off x="6301620" y="3811995"/>
            <a:ext cx="1247835" cy="789885"/>
            <a:chOff x="0" y="0"/>
            <a:chExt cx="812800" cy="514506"/>
          </a:xfrm>
        </p:grpSpPr>
        <p:sp>
          <p:nvSpPr>
            <p:cNvPr name="Freeform 9" id="9"/>
            <p:cNvSpPr/>
            <p:nvPr/>
          </p:nvSpPr>
          <p:spPr>
            <a:xfrm flipH="false" flipV="false" rot="0">
              <a:off x="0" y="0"/>
              <a:ext cx="812800" cy="514506"/>
            </a:xfrm>
            <a:custGeom>
              <a:avLst/>
              <a:gdLst/>
              <a:ahLst/>
              <a:cxnLst/>
              <a:rect r="r" b="b" t="t" l="l"/>
              <a:pathLst>
                <a:path h="514506" w="812800">
                  <a:moveTo>
                    <a:pt x="0" y="0"/>
                  </a:moveTo>
                  <a:lnTo>
                    <a:pt x="812800" y="0"/>
                  </a:lnTo>
                  <a:lnTo>
                    <a:pt x="812800" y="514506"/>
                  </a:lnTo>
                  <a:lnTo>
                    <a:pt x="0" y="514506"/>
                  </a:lnTo>
                  <a:close/>
                </a:path>
              </a:pathLst>
            </a:custGeom>
            <a:solidFill>
              <a:srgbClr val="FFFFFF"/>
            </a:solidFill>
            <a:ln w="76200" cap="sq">
              <a:solidFill>
                <a:srgbClr val="5271FF"/>
              </a:solidFill>
              <a:prstDash val="solid"/>
              <a:miter/>
            </a:ln>
          </p:spPr>
        </p:sp>
        <p:sp>
          <p:nvSpPr>
            <p:cNvPr name="TextBox 10" id="10"/>
            <p:cNvSpPr txBox="true"/>
            <p:nvPr/>
          </p:nvSpPr>
          <p:spPr>
            <a:xfrm>
              <a:off x="0" y="-38100"/>
              <a:ext cx="812800" cy="552606"/>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A5</a:t>
              </a:r>
            </a:p>
          </p:txBody>
        </p:sp>
      </p:grpSp>
      <p:grpSp>
        <p:nvGrpSpPr>
          <p:cNvPr name="Group 11" id="11"/>
          <p:cNvGrpSpPr/>
          <p:nvPr/>
        </p:nvGrpSpPr>
        <p:grpSpPr>
          <a:xfrm rot="0">
            <a:off x="6301620" y="4630455"/>
            <a:ext cx="1247835" cy="749665"/>
            <a:chOff x="0" y="0"/>
            <a:chExt cx="812800" cy="488308"/>
          </a:xfrm>
        </p:grpSpPr>
        <p:sp>
          <p:nvSpPr>
            <p:cNvPr name="Freeform 12" id="12"/>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FFFFFF"/>
            </a:solidFill>
            <a:ln w="76200" cap="sq">
              <a:solidFill>
                <a:srgbClr val="5271FF"/>
              </a:solidFill>
              <a:prstDash val="solid"/>
              <a:miter/>
            </a:ln>
          </p:spPr>
        </p:sp>
        <p:sp>
          <p:nvSpPr>
            <p:cNvPr name="TextBox 13" id="13"/>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A1</a:t>
              </a:r>
            </a:p>
          </p:txBody>
        </p:sp>
      </p:grpSp>
      <p:grpSp>
        <p:nvGrpSpPr>
          <p:cNvPr name="Group 14" id="14"/>
          <p:cNvGrpSpPr/>
          <p:nvPr/>
        </p:nvGrpSpPr>
        <p:grpSpPr>
          <a:xfrm rot="0">
            <a:off x="6301620" y="5387685"/>
            <a:ext cx="1247835" cy="788182"/>
            <a:chOff x="0" y="0"/>
            <a:chExt cx="812800" cy="513397"/>
          </a:xfrm>
        </p:grpSpPr>
        <p:sp>
          <p:nvSpPr>
            <p:cNvPr name="Freeform 15" id="15"/>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FFFFFF"/>
            </a:solidFill>
            <a:ln w="76200" cap="sq">
              <a:solidFill>
                <a:srgbClr val="5271FF"/>
              </a:solidFill>
              <a:prstDash val="solid"/>
              <a:miter/>
            </a:ln>
          </p:spPr>
        </p:sp>
        <p:sp>
          <p:nvSpPr>
            <p:cNvPr name="TextBox 16" id="16"/>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D1</a:t>
              </a:r>
            </a:p>
          </p:txBody>
        </p:sp>
      </p:grpSp>
      <p:grpSp>
        <p:nvGrpSpPr>
          <p:cNvPr name="Group 17" id="17"/>
          <p:cNvGrpSpPr/>
          <p:nvPr/>
        </p:nvGrpSpPr>
        <p:grpSpPr>
          <a:xfrm rot="0">
            <a:off x="6301620" y="2217584"/>
            <a:ext cx="1247835" cy="749665"/>
            <a:chOff x="0" y="0"/>
            <a:chExt cx="812800" cy="488308"/>
          </a:xfrm>
        </p:grpSpPr>
        <p:sp>
          <p:nvSpPr>
            <p:cNvPr name="Freeform 18" id="18"/>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FFFFFF"/>
            </a:solidFill>
            <a:ln w="76200" cap="sq">
              <a:solidFill>
                <a:srgbClr val="FF3131"/>
              </a:solidFill>
              <a:prstDash val="solid"/>
              <a:miter/>
            </a:ln>
          </p:spPr>
        </p:sp>
        <p:sp>
          <p:nvSpPr>
            <p:cNvPr name="TextBox 19" id="19"/>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S6</a:t>
              </a:r>
            </a:p>
          </p:txBody>
        </p:sp>
      </p:grpSp>
      <p:grpSp>
        <p:nvGrpSpPr>
          <p:cNvPr name="Group 20" id="20"/>
          <p:cNvGrpSpPr/>
          <p:nvPr/>
        </p:nvGrpSpPr>
        <p:grpSpPr>
          <a:xfrm rot="0">
            <a:off x="6301620" y="2995238"/>
            <a:ext cx="1247835" cy="788182"/>
            <a:chOff x="0" y="0"/>
            <a:chExt cx="812800" cy="513397"/>
          </a:xfrm>
        </p:grpSpPr>
        <p:sp>
          <p:nvSpPr>
            <p:cNvPr name="Freeform 21" id="21"/>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FFFFFF"/>
            </a:solidFill>
            <a:ln w="76200" cap="sq">
              <a:solidFill>
                <a:srgbClr val="FF3131"/>
              </a:solidFill>
              <a:prstDash val="solid"/>
              <a:miter/>
            </a:ln>
          </p:spPr>
        </p:sp>
        <p:sp>
          <p:nvSpPr>
            <p:cNvPr name="TextBox 22" id="22"/>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S1</a:t>
              </a:r>
            </a:p>
          </p:txBody>
        </p:sp>
      </p:grpSp>
      <p:grpSp>
        <p:nvGrpSpPr>
          <p:cNvPr name="Group 23" id="23"/>
          <p:cNvGrpSpPr/>
          <p:nvPr/>
        </p:nvGrpSpPr>
        <p:grpSpPr>
          <a:xfrm rot="0">
            <a:off x="1478613" y="3270908"/>
            <a:ext cx="1247835" cy="789885"/>
            <a:chOff x="0" y="0"/>
            <a:chExt cx="812800" cy="514506"/>
          </a:xfrm>
        </p:grpSpPr>
        <p:sp>
          <p:nvSpPr>
            <p:cNvPr name="Freeform 24" id="24"/>
            <p:cNvSpPr/>
            <p:nvPr/>
          </p:nvSpPr>
          <p:spPr>
            <a:xfrm flipH="false" flipV="false" rot="0">
              <a:off x="0" y="0"/>
              <a:ext cx="812800" cy="514506"/>
            </a:xfrm>
            <a:custGeom>
              <a:avLst/>
              <a:gdLst/>
              <a:ahLst/>
              <a:cxnLst/>
              <a:rect r="r" b="b" t="t" l="l"/>
              <a:pathLst>
                <a:path h="514506" w="812800">
                  <a:moveTo>
                    <a:pt x="0" y="0"/>
                  </a:moveTo>
                  <a:lnTo>
                    <a:pt x="812800" y="0"/>
                  </a:lnTo>
                  <a:lnTo>
                    <a:pt x="812800" y="514506"/>
                  </a:lnTo>
                  <a:lnTo>
                    <a:pt x="0" y="514506"/>
                  </a:lnTo>
                  <a:close/>
                </a:path>
              </a:pathLst>
            </a:custGeom>
            <a:solidFill>
              <a:srgbClr val="FFFFFF"/>
            </a:solidFill>
            <a:ln w="76200" cap="sq">
              <a:solidFill>
                <a:srgbClr val="000000"/>
              </a:solidFill>
              <a:prstDash val="solid"/>
              <a:miter/>
            </a:ln>
          </p:spPr>
        </p:sp>
        <p:sp>
          <p:nvSpPr>
            <p:cNvPr name="TextBox 25" id="25"/>
            <p:cNvSpPr txBox="true"/>
            <p:nvPr/>
          </p:nvSpPr>
          <p:spPr>
            <a:xfrm>
              <a:off x="0" y="-38100"/>
              <a:ext cx="812800" cy="552606"/>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X3</a:t>
              </a:r>
            </a:p>
          </p:txBody>
        </p:sp>
      </p:grpSp>
      <p:grpSp>
        <p:nvGrpSpPr>
          <p:cNvPr name="Group 26" id="26"/>
          <p:cNvGrpSpPr/>
          <p:nvPr/>
        </p:nvGrpSpPr>
        <p:grpSpPr>
          <a:xfrm rot="0">
            <a:off x="1478613" y="4089368"/>
            <a:ext cx="1247835" cy="749665"/>
            <a:chOff x="0" y="0"/>
            <a:chExt cx="812800" cy="488308"/>
          </a:xfrm>
        </p:grpSpPr>
        <p:sp>
          <p:nvSpPr>
            <p:cNvPr name="Freeform 27" id="27"/>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FFFFFF"/>
            </a:solidFill>
            <a:ln w="76200" cap="sq">
              <a:solidFill>
                <a:srgbClr val="000000"/>
              </a:solidFill>
              <a:prstDash val="solid"/>
              <a:miter/>
            </a:ln>
          </p:spPr>
        </p:sp>
        <p:sp>
          <p:nvSpPr>
            <p:cNvPr name="TextBox 28" id="28"/>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X2</a:t>
              </a:r>
            </a:p>
          </p:txBody>
        </p:sp>
      </p:grpSp>
      <p:grpSp>
        <p:nvGrpSpPr>
          <p:cNvPr name="Group 29" id="29"/>
          <p:cNvGrpSpPr/>
          <p:nvPr/>
        </p:nvGrpSpPr>
        <p:grpSpPr>
          <a:xfrm rot="0">
            <a:off x="1478613" y="4867022"/>
            <a:ext cx="1247835" cy="788182"/>
            <a:chOff x="0" y="0"/>
            <a:chExt cx="812800" cy="513397"/>
          </a:xfrm>
        </p:grpSpPr>
        <p:sp>
          <p:nvSpPr>
            <p:cNvPr name="Freeform 30" id="30"/>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FFFFFF"/>
            </a:solidFill>
            <a:ln w="76200" cap="sq">
              <a:solidFill>
                <a:srgbClr val="000000"/>
              </a:solidFill>
              <a:prstDash val="solid"/>
              <a:miter/>
            </a:ln>
          </p:spPr>
        </p:sp>
        <p:sp>
          <p:nvSpPr>
            <p:cNvPr name="TextBox 31" id="31"/>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X1</a:t>
              </a:r>
            </a:p>
          </p:txBody>
        </p:sp>
      </p:grpSp>
      <p:grpSp>
        <p:nvGrpSpPr>
          <p:cNvPr name="Group 32" id="32"/>
          <p:cNvGrpSpPr/>
          <p:nvPr/>
        </p:nvGrpSpPr>
        <p:grpSpPr>
          <a:xfrm rot="0">
            <a:off x="1478613" y="2439864"/>
            <a:ext cx="1247835" cy="788182"/>
            <a:chOff x="0" y="0"/>
            <a:chExt cx="812800" cy="513397"/>
          </a:xfrm>
        </p:grpSpPr>
        <p:sp>
          <p:nvSpPr>
            <p:cNvPr name="Freeform 33" id="33"/>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FFFFFF"/>
            </a:solidFill>
            <a:ln w="76200" cap="sq">
              <a:solidFill>
                <a:srgbClr val="000000"/>
              </a:solidFill>
              <a:prstDash val="solid"/>
              <a:miter/>
            </a:ln>
          </p:spPr>
        </p:sp>
        <p:sp>
          <p:nvSpPr>
            <p:cNvPr name="TextBox 34" id="34"/>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X4</a:t>
              </a:r>
            </a:p>
          </p:txBody>
        </p:sp>
      </p:grpSp>
      <p:grpSp>
        <p:nvGrpSpPr>
          <p:cNvPr name="Group 35" id="35"/>
          <p:cNvGrpSpPr/>
          <p:nvPr/>
        </p:nvGrpSpPr>
        <p:grpSpPr>
          <a:xfrm rot="0">
            <a:off x="6301620" y="7789328"/>
            <a:ext cx="1247835" cy="789885"/>
            <a:chOff x="0" y="0"/>
            <a:chExt cx="812800" cy="514506"/>
          </a:xfrm>
        </p:grpSpPr>
        <p:sp>
          <p:nvSpPr>
            <p:cNvPr name="Freeform 36" id="36"/>
            <p:cNvSpPr/>
            <p:nvPr/>
          </p:nvSpPr>
          <p:spPr>
            <a:xfrm flipH="false" flipV="false" rot="0">
              <a:off x="0" y="0"/>
              <a:ext cx="812800" cy="514506"/>
            </a:xfrm>
            <a:custGeom>
              <a:avLst/>
              <a:gdLst/>
              <a:ahLst/>
              <a:cxnLst/>
              <a:rect r="r" b="b" t="t" l="l"/>
              <a:pathLst>
                <a:path h="514506" w="812800">
                  <a:moveTo>
                    <a:pt x="0" y="0"/>
                  </a:moveTo>
                  <a:lnTo>
                    <a:pt x="812800" y="0"/>
                  </a:lnTo>
                  <a:lnTo>
                    <a:pt x="812800" y="514506"/>
                  </a:lnTo>
                  <a:lnTo>
                    <a:pt x="0" y="514506"/>
                  </a:lnTo>
                  <a:close/>
                </a:path>
              </a:pathLst>
            </a:custGeom>
            <a:solidFill>
              <a:srgbClr val="FFFFFF"/>
            </a:solidFill>
            <a:ln w="76200" cap="sq">
              <a:solidFill>
                <a:srgbClr val="00BF63"/>
              </a:solidFill>
              <a:prstDash val="solid"/>
              <a:miter/>
            </a:ln>
          </p:spPr>
        </p:sp>
        <p:sp>
          <p:nvSpPr>
            <p:cNvPr name="TextBox 37" id="37"/>
            <p:cNvSpPr txBox="true"/>
            <p:nvPr/>
          </p:nvSpPr>
          <p:spPr>
            <a:xfrm>
              <a:off x="0" y="-38100"/>
              <a:ext cx="812800" cy="552606"/>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X3</a:t>
              </a:r>
            </a:p>
          </p:txBody>
        </p:sp>
      </p:grpSp>
      <p:grpSp>
        <p:nvGrpSpPr>
          <p:cNvPr name="Group 38" id="38"/>
          <p:cNvGrpSpPr/>
          <p:nvPr/>
        </p:nvGrpSpPr>
        <p:grpSpPr>
          <a:xfrm rot="0">
            <a:off x="6301620" y="8607788"/>
            <a:ext cx="1247835" cy="749665"/>
            <a:chOff x="0" y="0"/>
            <a:chExt cx="812800" cy="488308"/>
          </a:xfrm>
        </p:grpSpPr>
        <p:sp>
          <p:nvSpPr>
            <p:cNvPr name="Freeform 39" id="39"/>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FFFFFF"/>
            </a:solidFill>
            <a:ln w="76200" cap="sq">
              <a:solidFill>
                <a:srgbClr val="00BF63"/>
              </a:solidFill>
              <a:prstDash val="solid"/>
              <a:miter/>
            </a:ln>
          </p:spPr>
        </p:sp>
        <p:sp>
          <p:nvSpPr>
            <p:cNvPr name="TextBox 40" id="40"/>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X2</a:t>
              </a:r>
            </a:p>
          </p:txBody>
        </p:sp>
      </p:grpSp>
      <p:grpSp>
        <p:nvGrpSpPr>
          <p:cNvPr name="Group 41" id="41"/>
          <p:cNvGrpSpPr/>
          <p:nvPr/>
        </p:nvGrpSpPr>
        <p:grpSpPr>
          <a:xfrm rot="0">
            <a:off x="6301620" y="9385442"/>
            <a:ext cx="1247835" cy="788182"/>
            <a:chOff x="0" y="0"/>
            <a:chExt cx="812800" cy="513397"/>
          </a:xfrm>
        </p:grpSpPr>
        <p:sp>
          <p:nvSpPr>
            <p:cNvPr name="Freeform 42" id="42"/>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FFFFFF"/>
            </a:solidFill>
            <a:ln w="76200" cap="sq">
              <a:solidFill>
                <a:srgbClr val="00BF63"/>
              </a:solidFill>
              <a:prstDash val="solid"/>
              <a:miter/>
            </a:ln>
          </p:spPr>
        </p:sp>
        <p:sp>
          <p:nvSpPr>
            <p:cNvPr name="TextBox 43" id="43"/>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X1</a:t>
              </a:r>
            </a:p>
          </p:txBody>
        </p:sp>
      </p:grpSp>
      <p:grpSp>
        <p:nvGrpSpPr>
          <p:cNvPr name="Group 44" id="44"/>
          <p:cNvGrpSpPr/>
          <p:nvPr/>
        </p:nvGrpSpPr>
        <p:grpSpPr>
          <a:xfrm rot="0">
            <a:off x="6301620" y="6194917"/>
            <a:ext cx="1247835" cy="749665"/>
            <a:chOff x="0" y="0"/>
            <a:chExt cx="812800" cy="488308"/>
          </a:xfrm>
        </p:grpSpPr>
        <p:sp>
          <p:nvSpPr>
            <p:cNvPr name="Freeform 45" id="45"/>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FFFFFF"/>
            </a:solidFill>
            <a:ln w="76200" cap="sq">
              <a:solidFill>
                <a:srgbClr val="5271FF"/>
              </a:solidFill>
              <a:prstDash val="solid"/>
              <a:miter/>
            </a:ln>
          </p:spPr>
        </p:sp>
        <p:sp>
          <p:nvSpPr>
            <p:cNvPr name="TextBox 46" id="46"/>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S2</a:t>
              </a:r>
            </a:p>
          </p:txBody>
        </p:sp>
      </p:grpSp>
      <p:grpSp>
        <p:nvGrpSpPr>
          <p:cNvPr name="Group 47" id="47"/>
          <p:cNvGrpSpPr/>
          <p:nvPr/>
        </p:nvGrpSpPr>
        <p:grpSpPr>
          <a:xfrm rot="0">
            <a:off x="6301620" y="6972571"/>
            <a:ext cx="1247835" cy="788182"/>
            <a:chOff x="0" y="0"/>
            <a:chExt cx="812800" cy="513397"/>
          </a:xfrm>
        </p:grpSpPr>
        <p:sp>
          <p:nvSpPr>
            <p:cNvPr name="Freeform 48" id="48"/>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FFFFFF"/>
            </a:solidFill>
            <a:ln w="76200" cap="sq">
              <a:solidFill>
                <a:srgbClr val="00BF63"/>
              </a:solidFill>
              <a:prstDash val="solid"/>
              <a:miter/>
            </a:ln>
          </p:spPr>
        </p:sp>
        <p:sp>
          <p:nvSpPr>
            <p:cNvPr name="TextBox 49" id="49"/>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X4</a:t>
              </a:r>
            </a:p>
          </p:txBody>
        </p:sp>
      </p:grpSp>
      <p:grpSp>
        <p:nvGrpSpPr>
          <p:cNvPr name="Group 50" id="50"/>
          <p:cNvGrpSpPr/>
          <p:nvPr/>
        </p:nvGrpSpPr>
        <p:grpSpPr>
          <a:xfrm rot="0">
            <a:off x="6310676" y="622587"/>
            <a:ext cx="1247835" cy="749665"/>
            <a:chOff x="0" y="0"/>
            <a:chExt cx="812800" cy="488308"/>
          </a:xfrm>
        </p:grpSpPr>
        <p:sp>
          <p:nvSpPr>
            <p:cNvPr name="Freeform 51" id="51"/>
            <p:cNvSpPr/>
            <p:nvPr/>
          </p:nvSpPr>
          <p:spPr>
            <a:xfrm flipH="false" flipV="false" rot="0">
              <a:off x="0" y="0"/>
              <a:ext cx="812800" cy="488308"/>
            </a:xfrm>
            <a:custGeom>
              <a:avLst/>
              <a:gdLst/>
              <a:ahLst/>
              <a:cxnLst/>
              <a:rect r="r" b="b" t="t" l="l"/>
              <a:pathLst>
                <a:path h="488308" w="812800">
                  <a:moveTo>
                    <a:pt x="0" y="0"/>
                  </a:moveTo>
                  <a:lnTo>
                    <a:pt x="812800" y="0"/>
                  </a:lnTo>
                  <a:lnTo>
                    <a:pt x="812800" y="488308"/>
                  </a:lnTo>
                  <a:lnTo>
                    <a:pt x="0" y="488308"/>
                  </a:lnTo>
                  <a:close/>
                </a:path>
              </a:pathLst>
            </a:custGeom>
            <a:solidFill>
              <a:srgbClr val="FFFFFF"/>
            </a:solidFill>
            <a:ln w="76200" cap="sq">
              <a:solidFill>
                <a:srgbClr val="FF3131"/>
              </a:solidFill>
              <a:prstDash val="solid"/>
              <a:miter/>
            </a:ln>
          </p:spPr>
        </p:sp>
        <p:sp>
          <p:nvSpPr>
            <p:cNvPr name="TextBox 52" id="52"/>
            <p:cNvSpPr txBox="true"/>
            <p:nvPr/>
          </p:nvSpPr>
          <p:spPr>
            <a:xfrm>
              <a:off x="0" y="-38100"/>
              <a:ext cx="812800" cy="526408"/>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A2</a:t>
              </a:r>
            </a:p>
          </p:txBody>
        </p:sp>
      </p:grpSp>
      <p:grpSp>
        <p:nvGrpSpPr>
          <p:cNvPr name="Group 53" id="53"/>
          <p:cNvGrpSpPr/>
          <p:nvPr/>
        </p:nvGrpSpPr>
        <p:grpSpPr>
          <a:xfrm rot="0">
            <a:off x="6310676" y="1400827"/>
            <a:ext cx="1247835" cy="788182"/>
            <a:chOff x="0" y="0"/>
            <a:chExt cx="812800" cy="513397"/>
          </a:xfrm>
        </p:grpSpPr>
        <p:sp>
          <p:nvSpPr>
            <p:cNvPr name="Freeform 54" id="54"/>
            <p:cNvSpPr/>
            <p:nvPr/>
          </p:nvSpPr>
          <p:spPr>
            <a:xfrm flipH="false" flipV="false" rot="0">
              <a:off x="0" y="0"/>
              <a:ext cx="812800" cy="513397"/>
            </a:xfrm>
            <a:custGeom>
              <a:avLst/>
              <a:gdLst/>
              <a:ahLst/>
              <a:cxnLst/>
              <a:rect r="r" b="b" t="t" l="l"/>
              <a:pathLst>
                <a:path h="513397" w="812800">
                  <a:moveTo>
                    <a:pt x="0" y="0"/>
                  </a:moveTo>
                  <a:lnTo>
                    <a:pt x="812800" y="0"/>
                  </a:lnTo>
                  <a:lnTo>
                    <a:pt x="812800" y="513397"/>
                  </a:lnTo>
                  <a:lnTo>
                    <a:pt x="0" y="513397"/>
                  </a:lnTo>
                  <a:close/>
                </a:path>
              </a:pathLst>
            </a:custGeom>
            <a:solidFill>
              <a:srgbClr val="FFFFFF"/>
            </a:solidFill>
            <a:ln w="76200" cap="sq">
              <a:solidFill>
                <a:srgbClr val="FF3131"/>
              </a:solidFill>
              <a:prstDash val="solid"/>
              <a:miter/>
            </a:ln>
          </p:spPr>
        </p:sp>
        <p:sp>
          <p:nvSpPr>
            <p:cNvPr name="TextBox 55" id="55"/>
            <p:cNvSpPr txBox="true"/>
            <p:nvPr/>
          </p:nvSpPr>
          <p:spPr>
            <a:xfrm>
              <a:off x="0" y="-38100"/>
              <a:ext cx="812800" cy="551497"/>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S1</a:t>
              </a:r>
            </a:p>
          </p:txBody>
        </p:sp>
      </p:grpSp>
      <p:sp>
        <p:nvSpPr>
          <p:cNvPr name="AutoShape 56" id="56"/>
          <p:cNvSpPr/>
          <p:nvPr/>
        </p:nvSpPr>
        <p:spPr>
          <a:xfrm flipH="true">
            <a:off x="7549454" y="823776"/>
            <a:ext cx="22952" cy="2651855"/>
          </a:xfrm>
          <a:prstGeom prst="line">
            <a:avLst/>
          </a:prstGeom>
          <a:ln cap="flat" w="38100">
            <a:solidFill>
              <a:srgbClr val="000000"/>
            </a:solidFill>
            <a:prstDash val="solid"/>
            <a:headEnd type="none" len="sm" w="sm"/>
            <a:tailEnd type="none" len="sm" w="sm"/>
          </a:ln>
        </p:spPr>
      </p:sp>
      <p:sp>
        <p:nvSpPr>
          <p:cNvPr name="AutoShape 57" id="57"/>
          <p:cNvSpPr/>
          <p:nvPr/>
        </p:nvSpPr>
        <p:spPr>
          <a:xfrm flipH="true">
            <a:off x="7558510" y="3985669"/>
            <a:ext cx="22952" cy="2651855"/>
          </a:xfrm>
          <a:prstGeom prst="line">
            <a:avLst/>
          </a:prstGeom>
          <a:ln cap="flat" w="38100">
            <a:solidFill>
              <a:srgbClr val="000000"/>
            </a:solidFill>
            <a:prstDash val="solid"/>
            <a:headEnd type="none" len="sm" w="sm"/>
            <a:tailEnd type="none" len="sm" w="sm"/>
          </a:ln>
        </p:spPr>
      </p:sp>
      <p:sp>
        <p:nvSpPr>
          <p:cNvPr name="AutoShape 58" id="58"/>
          <p:cNvSpPr/>
          <p:nvPr/>
        </p:nvSpPr>
        <p:spPr>
          <a:xfrm flipH="true">
            <a:off x="7558510" y="7311541"/>
            <a:ext cx="22952" cy="2651855"/>
          </a:xfrm>
          <a:prstGeom prst="line">
            <a:avLst/>
          </a:prstGeom>
          <a:ln cap="flat" w="38100">
            <a:solidFill>
              <a:srgbClr val="000000"/>
            </a:solidFill>
            <a:prstDash val="solid"/>
            <a:headEnd type="none" len="sm" w="sm"/>
            <a:tailEnd type="none" len="sm" w="sm"/>
          </a:ln>
        </p:spPr>
      </p:sp>
      <p:sp>
        <p:nvSpPr>
          <p:cNvPr name="AutoShape 59" id="59"/>
          <p:cNvSpPr/>
          <p:nvPr/>
        </p:nvSpPr>
        <p:spPr>
          <a:xfrm flipH="true">
            <a:off x="2742202" y="2763441"/>
            <a:ext cx="22952" cy="2651855"/>
          </a:xfrm>
          <a:prstGeom prst="line">
            <a:avLst/>
          </a:prstGeom>
          <a:ln cap="flat" w="38100">
            <a:solidFill>
              <a:srgbClr val="000000"/>
            </a:solidFill>
            <a:prstDash val="solid"/>
            <a:headEnd type="none" len="sm" w="sm"/>
            <a:tailEnd type="none" len="sm" w="sm"/>
          </a:ln>
        </p:spPr>
      </p:sp>
      <p:graphicFrame>
        <p:nvGraphicFramePr>
          <p:cNvPr name="Table 60" id="60"/>
          <p:cNvGraphicFramePr>
            <a:graphicFrameLocks noGrp="true"/>
          </p:cNvGraphicFramePr>
          <p:nvPr/>
        </p:nvGraphicFramePr>
        <p:xfrm>
          <a:off x="11836400" y="1205750"/>
          <a:ext cx="5422900" cy="2962275"/>
        </p:xfrm>
        <a:graphic>
          <a:graphicData uri="http://schemas.openxmlformats.org/drawingml/2006/table">
            <a:tbl>
              <a:tblPr/>
              <a:tblGrid>
                <a:gridCol w="2711450"/>
                <a:gridCol w="2711450"/>
              </a:tblGrid>
              <a:tr h="897367">
                <a:tc>
                  <a:txBody>
                    <a:bodyPr anchor="t" rtlCol="false"/>
                    <a:lstStyle/>
                    <a:p>
                      <a:pPr algn="ctr">
                        <a:lnSpc>
                          <a:spcPts val="3079"/>
                        </a:lnSpc>
                        <a:defRPr/>
                      </a:pPr>
                      <a:r>
                        <a:rPr lang="en-US" sz="2199">
                          <a:solidFill>
                            <a:srgbClr val="000000"/>
                          </a:solidFill>
                          <a:latin typeface="Open Sans Bold"/>
                        </a:rPr>
                        <a:t>PÁGINA LÓGICA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Open Sans Bold"/>
                        </a:rPr>
                        <a:t>PÁGINA FÍSICA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2454">
                <a:tc>
                  <a:txBody>
                    <a:bodyPr anchor="t" rtlCol="false"/>
                    <a:lstStyle/>
                    <a:p>
                      <a:pPr algn="ctr">
                        <a:lnSpc>
                          <a:spcPts val="3499"/>
                        </a:lnSpc>
                        <a:defRPr/>
                      </a:pPr>
                      <a:r>
                        <a:rPr lang="en-US" sz="2499">
                          <a:solidFill>
                            <a:srgbClr val="000000"/>
                          </a:solidFill>
                          <a:latin typeface="Open Sans"/>
                        </a:rPr>
                        <a:t>001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rPr>
                        <a:t>003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2454">
                <a:tc>
                  <a:txBody>
                    <a:bodyPr anchor="t" rtlCol="false"/>
                    <a:lstStyle/>
                    <a:p>
                      <a:pPr algn="ctr">
                        <a:lnSpc>
                          <a:spcPts val="3639"/>
                        </a:lnSpc>
                        <a:defRPr/>
                      </a:pPr>
                      <a:r>
                        <a:rPr lang="en-US" sz="2599">
                          <a:solidFill>
                            <a:srgbClr val="000000"/>
                          </a:solidFill>
                          <a:latin typeface="Open Sans"/>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1" id="61"/>
          <p:cNvSpPr txBox="true"/>
          <p:nvPr/>
        </p:nvSpPr>
        <p:spPr>
          <a:xfrm rot="0">
            <a:off x="5851707" y="4707819"/>
            <a:ext cx="232618" cy="537786"/>
          </a:xfrm>
          <a:prstGeom prst="rect">
            <a:avLst/>
          </a:prstGeom>
        </p:spPr>
        <p:txBody>
          <a:bodyPr anchor="t" rtlCol="false" tIns="0" lIns="0" bIns="0" rIns="0">
            <a:spAutoFit/>
          </a:bodyPr>
          <a:lstStyle/>
          <a:p>
            <a:pPr algn="ctr">
              <a:lnSpc>
                <a:spcPts val="4483"/>
              </a:lnSpc>
            </a:pPr>
            <a:r>
              <a:rPr lang="en-US" sz="3202">
                <a:solidFill>
                  <a:srgbClr val="5271FF"/>
                </a:solidFill>
                <a:latin typeface="Open Sans"/>
              </a:rPr>
              <a:t>2</a:t>
            </a:r>
          </a:p>
        </p:txBody>
      </p:sp>
      <p:sp>
        <p:nvSpPr>
          <p:cNvPr name="TextBox 62" id="62"/>
          <p:cNvSpPr txBox="true"/>
          <p:nvPr/>
        </p:nvSpPr>
        <p:spPr>
          <a:xfrm rot="0">
            <a:off x="5859000" y="3138793"/>
            <a:ext cx="225326" cy="521276"/>
          </a:xfrm>
          <a:prstGeom prst="rect">
            <a:avLst/>
          </a:prstGeom>
        </p:spPr>
        <p:txBody>
          <a:bodyPr anchor="t" rtlCol="false" tIns="0" lIns="0" bIns="0" rIns="0">
            <a:spAutoFit/>
          </a:bodyPr>
          <a:lstStyle/>
          <a:p>
            <a:pPr algn="ctr">
              <a:lnSpc>
                <a:spcPts val="4343"/>
              </a:lnSpc>
            </a:pPr>
            <a:r>
              <a:rPr lang="en-US" sz="3102">
                <a:solidFill>
                  <a:srgbClr val="FF3131"/>
                </a:solidFill>
                <a:latin typeface="Open Sans"/>
              </a:rPr>
              <a:t>0</a:t>
            </a:r>
          </a:p>
        </p:txBody>
      </p:sp>
      <p:sp>
        <p:nvSpPr>
          <p:cNvPr name="TextBox 63" id="63"/>
          <p:cNvSpPr txBox="true"/>
          <p:nvPr/>
        </p:nvSpPr>
        <p:spPr>
          <a:xfrm rot="0">
            <a:off x="5859000" y="5504731"/>
            <a:ext cx="232618" cy="537786"/>
          </a:xfrm>
          <a:prstGeom prst="rect">
            <a:avLst/>
          </a:prstGeom>
        </p:spPr>
        <p:txBody>
          <a:bodyPr anchor="t" rtlCol="false" tIns="0" lIns="0" bIns="0" rIns="0">
            <a:spAutoFit/>
          </a:bodyPr>
          <a:lstStyle/>
          <a:p>
            <a:pPr algn="ctr">
              <a:lnSpc>
                <a:spcPts val="4483"/>
              </a:lnSpc>
            </a:pPr>
            <a:r>
              <a:rPr lang="en-US" sz="3202">
                <a:solidFill>
                  <a:srgbClr val="5271FF"/>
                </a:solidFill>
                <a:latin typeface="Open Sans"/>
              </a:rPr>
              <a:t>1</a:t>
            </a:r>
          </a:p>
        </p:txBody>
      </p:sp>
      <p:sp>
        <p:nvSpPr>
          <p:cNvPr name="TextBox 64" id="64"/>
          <p:cNvSpPr txBox="true"/>
          <p:nvPr/>
        </p:nvSpPr>
        <p:spPr>
          <a:xfrm rot="0">
            <a:off x="5851707" y="3909469"/>
            <a:ext cx="232618" cy="537786"/>
          </a:xfrm>
          <a:prstGeom prst="rect">
            <a:avLst/>
          </a:prstGeom>
        </p:spPr>
        <p:txBody>
          <a:bodyPr anchor="t" rtlCol="false" tIns="0" lIns="0" bIns="0" rIns="0">
            <a:spAutoFit/>
          </a:bodyPr>
          <a:lstStyle/>
          <a:p>
            <a:pPr algn="ctr">
              <a:lnSpc>
                <a:spcPts val="4483"/>
              </a:lnSpc>
            </a:pPr>
            <a:r>
              <a:rPr lang="en-US" sz="3202">
                <a:solidFill>
                  <a:srgbClr val="5271FF"/>
                </a:solidFill>
                <a:latin typeface="Open Sans"/>
              </a:rPr>
              <a:t>3</a:t>
            </a:r>
          </a:p>
        </p:txBody>
      </p:sp>
      <p:sp>
        <p:nvSpPr>
          <p:cNvPr name="TextBox 65" id="65"/>
          <p:cNvSpPr txBox="true"/>
          <p:nvPr/>
        </p:nvSpPr>
        <p:spPr>
          <a:xfrm rot="0">
            <a:off x="5859000" y="2294948"/>
            <a:ext cx="232618" cy="537786"/>
          </a:xfrm>
          <a:prstGeom prst="rect">
            <a:avLst/>
          </a:prstGeom>
        </p:spPr>
        <p:txBody>
          <a:bodyPr anchor="t" rtlCol="false" tIns="0" lIns="0" bIns="0" rIns="0">
            <a:spAutoFit/>
          </a:bodyPr>
          <a:lstStyle/>
          <a:p>
            <a:pPr algn="ctr">
              <a:lnSpc>
                <a:spcPts val="4483"/>
              </a:lnSpc>
            </a:pPr>
            <a:r>
              <a:rPr lang="en-US" sz="3202">
                <a:solidFill>
                  <a:srgbClr val="FF3131"/>
                </a:solidFill>
                <a:latin typeface="Open Sans"/>
              </a:rPr>
              <a:t>1</a:t>
            </a:r>
          </a:p>
        </p:txBody>
      </p:sp>
      <p:sp>
        <p:nvSpPr>
          <p:cNvPr name="TextBox 66" id="66"/>
          <p:cNvSpPr txBox="true"/>
          <p:nvPr/>
        </p:nvSpPr>
        <p:spPr>
          <a:xfrm rot="0">
            <a:off x="1028700" y="4166733"/>
            <a:ext cx="232618" cy="537786"/>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1</a:t>
            </a:r>
          </a:p>
        </p:txBody>
      </p:sp>
      <p:sp>
        <p:nvSpPr>
          <p:cNvPr name="TextBox 67" id="67"/>
          <p:cNvSpPr txBox="true"/>
          <p:nvPr/>
        </p:nvSpPr>
        <p:spPr>
          <a:xfrm rot="0">
            <a:off x="1035993" y="4963645"/>
            <a:ext cx="232618" cy="537786"/>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0</a:t>
            </a:r>
          </a:p>
        </p:txBody>
      </p:sp>
      <p:sp>
        <p:nvSpPr>
          <p:cNvPr name="TextBox 68" id="68"/>
          <p:cNvSpPr txBox="true"/>
          <p:nvPr/>
        </p:nvSpPr>
        <p:spPr>
          <a:xfrm rot="0">
            <a:off x="1028700" y="3368383"/>
            <a:ext cx="232618" cy="537786"/>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2</a:t>
            </a:r>
          </a:p>
        </p:txBody>
      </p:sp>
      <p:sp>
        <p:nvSpPr>
          <p:cNvPr name="TextBox 69" id="69"/>
          <p:cNvSpPr txBox="true"/>
          <p:nvPr/>
        </p:nvSpPr>
        <p:spPr>
          <a:xfrm rot="0">
            <a:off x="1250013" y="5912379"/>
            <a:ext cx="2074515" cy="537786"/>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Processo A</a:t>
            </a:r>
          </a:p>
        </p:txBody>
      </p:sp>
      <p:sp>
        <p:nvSpPr>
          <p:cNvPr name="TextBox 70" id="70"/>
          <p:cNvSpPr txBox="true"/>
          <p:nvPr/>
        </p:nvSpPr>
        <p:spPr>
          <a:xfrm rot="0">
            <a:off x="6496666" y="-57150"/>
            <a:ext cx="875854" cy="537786"/>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RAM</a:t>
            </a:r>
          </a:p>
        </p:txBody>
      </p:sp>
      <p:sp>
        <p:nvSpPr>
          <p:cNvPr name="TextBox 71" id="71"/>
          <p:cNvSpPr txBox="true"/>
          <p:nvPr/>
        </p:nvSpPr>
        <p:spPr>
          <a:xfrm rot="0">
            <a:off x="1024687" y="2544742"/>
            <a:ext cx="225326" cy="521276"/>
          </a:xfrm>
          <a:prstGeom prst="rect">
            <a:avLst/>
          </a:prstGeom>
        </p:spPr>
        <p:txBody>
          <a:bodyPr anchor="t" rtlCol="false" tIns="0" lIns="0" bIns="0" rIns="0">
            <a:spAutoFit/>
          </a:bodyPr>
          <a:lstStyle/>
          <a:p>
            <a:pPr algn="ctr">
              <a:lnSpc>
                <a:spcPts val="4343"/>
              </a:lnSpc>
            </a:pPr>
            <a:r>
              <a:rPr lang="en-US" sz="3102">
                <a:solidFill>
                  <a:srgbClr val="000000"/>
                </a:solidFill>
                <a:latin typeface="Open Sans"/>
              </a:rPr>
              <a:t>3</a:t>
            </a:r>
          </a:p>
        </p:txBody>
      </p:sp>
      <p:sp>
        <p:nvSpPr>
          <p:cNvPr name="TextBox 72" id="72"/>
          <p:cNvSpPr txBox="true"/>
          <p:nvPr/>
        </p:nvSpPr>
        <p:spPr>
          <a:xfrm rot="0">
            <a:off x="5851707" y="8685152"/>
            <a:ext cx="232618" cy="537786"/>
          </a:xfrm>
          <a:prstGeom prst="rect">
            <a:avLst/>
          </a:prstGeom>
        </p:spPr>
        <p:txBody>
          <a:bodyPr anchor="t" rtlCol="false" tIns="0" lIns="0" bIns="0" rIns="0">
            <a:spAutoFit/>
          </a:bodyPr>
          <a:lstStyle/>
          <a:p>
            <a:pPr algn="ctr">
              <a:lnSpc>
                <a:spcPts val="4483"/>
              </a:lnSpc>
            </a:pPr>
            <a:r>
              <a:rPr lang="en-US" sz="3202">
                <a:solidFill>
                  <a:srgbClr val="00BF63"/>
                </a:solidFill>
                <a:latin typeface="Open Sans"/>
              </a:rPr>
              <a:t>1</a:t>
            </a:r>
          </a:p>
        </p:txBody>
      </p:sp>
      <p:sp>
        <p:nvSpPr>
          <p:cNvPr name="TextBox 73" id="73"/>
          <p:cNvSpPr txBox="true"/>
          <p:nvPr/>
        </p:nvSpPr>
        <p:spPr>
          <a:xfrm rot="0">
            <a:off x="5859000" y="7116126"/>
            <a:ext cx="225326" cy="521276"/>
          </a:xfrm>
          <a:prstGeom prst="rect">
            <a:avLst/>
          </a:prstGeom>
        </p:spPr>
        <p:txBody>
          <a:bodyPr anchor="t" rtlCol="false" tIns="0" lIns="0" bIns="0" rIns="0">
            <a:spAutoFit/>
          </a:bodyPr>
          <a:lstStyle/>
          <a:p>
            <a:pPr algn="ctr">
              <a:lnSpc>
                <a:spcPts val="4343"/>
              </a:lnSpc>
            </a:pPr>
            <a:r>
              <a:rPr lang="en-US" sz="3102">
                <a:solidFill>
                  <a:srgbClr val="00BF63"/>
                </a:solidFill>
                <a:latin typeface="Open Sans"/>
              </a:rPr>
              <a:t>3</a:t>
            </a:r>
          </a:p>
        </p:txBody>
      </p:sp>
      <p:sp>
        <p:nvSpPr>
          <p:cNvPr name="TextBox 74" id="74"/>
          <p:cNvSpPr txBox="true"/>
          <p:nvPr/>
        </p:nvSpPr>
        <p:spPr>
          <a:xfrm rot="0">
            <a:off x="5859000" y="9482065"/>
            <a:ext cx="232618" cy="537786"/>
          </a:xfrm>
          <a:prstGeom prst="rect">
            <a:avLst/>
          </a:prstGeom>
        </p:spPr>
        <p:txBody>
          <a:bodyPr anchor="t" rtlCol="false" tIns="0" lIns="0" bIns="0" rIns="0">
            <a:spAutoFit/>
          </a:bodyPr>
          <a:lstStyle/>
          <a:p>
            <a:pPr algn="ctr">
              <a:lnSpc>
                <a:spcPts val="4483"/>
              </a:lnSpc>
            </a:pPr>
            <a:r>
              <a:rPr lang="en-US" sz="3202">
                <a:solidFill>
                  <a:srgbClr val="00BF63"/>
                </a:solidFill>
                <a:latin typeface="Open Sans"/>
              </a:rPr>
              <a:t>0</a:t>
            </a:r>
          </a:p>
        </p:txBody>
      </p:sp>
      <p:sp>
        <p:nvSpPr>
          <p:cNvPr name="TextBox 75" id="75"/>
          <p:cNvSpPr txBox="true"/>
          <p:nvPr/>
        </p:nvSpPr>
        <p:spPr>
          <a:xfrm rot="0">
            <a:off x="5827578" y="7893646"/>
            <a:ext cx="232618" cy="537786"/>
          </a:xfrm>
          <a:prstGeom prst="rect">
            <a:avLst/>
          </a:prstGeom>
        </p:spPr>
        <p:txBody>
          <a:bodyPr anchor="t" rtlCol="false" tIns="0" lIns="0" bIns="0" rIns="0">
            <a:spAutoFit/>
          </a:bodyPr>
          <a:lstStyle/>
          <a:p>
            <a:pPr algn="ctr">
              <a:lnSpc>
                <a:spcPts val="4483"/>
              </a:lnSpc>
            </a:pPr>
            <a:r>
              <a:rPr lang="en-US" sz="3202">
                <a:solidFill>
                  <a:srgbClr val="00BF63"/>
                </a:solidFill>
                <a:latin typeface="Open Sans"/>
              </a:rPr>
              <a:t>2</a:t>
            </a:r>
          </a:p>
        </p:txBody>
      </p:sp>
      <p:sp>
        <p:nvSpPr>
          <p:cNvPr name="TextBox 76" id="76"/>
          <p:cNvSpPr txBox="true"/>
          <p:nvPr/>
        </p:nvSpPr>
        <p:spPr>
          <a:xfrm rot="0">
            <a:off x="5859000" y="6272282"/>
            <a:ext cx="232618" cy="537786"/>
          </a:xfrm>
          <a:prstGeom prst="rect">
            <a:avLst/>
          </a:prstGeom>
        </p:spPr>
        <p:txBody>
          <a:bodyPr anchor="t" rtlCol="false" tIns="0" lIns="0" bIns="0" rIns="0">
            <a:spAutoFit/>
          </a:bodyPr>
          <a:lstStyle/>
          <a:p>
            <a:pPr algn="ctr">
              <a:lnSpc>
                <a:spcPts val="4483"/>
              </a:lnSpc>
            </a:pPr>
            <a:r>
              <a:rPr lang="en-US" sz="3202">
                <a:solidFill>
                  <a:srgbClr val="5271FF"/>
                </a:solidFill>
                <a:latin typeface="Open Sans"/>
              </a:rPr>
              <a:t>0</a:t>
            </a:r>
          </a:p>
        </p:txBody>
      </p:sp>
      <p:sp>
        <p:nvSpPr>
          <p:cNvPr name="TextBox 77" id="77"/>
          <p:cNvSpPr txBox="true"/>
          <p:nvPr/>
        </p:nvSpPr>
        <p:spPr>
          <a:xfrm rot="0">
            <a:off x="5713893" y="1545072"/>
            <a:ext cx="508247" cy="521276"/>
          </a:xfrm>
          <a:prstGeom prst="rect">
            <a:avLst/>
          </a:prstGeom>
        </p:spPr>
        <p:txBody>
          <a:bodyPr anchor="t" rtlCol="false" tIns="0" lIns="0" bIns="0" rIns="0">
            <a:spAutoFit/>
          </a:bodyPr>
          <a:lstStyle/>
          <a:p>
            <a:pPr algn="ctr">
              <a:lnSpc>
                <a:spcPts val="4343"/>
              </a:lnSpc>
            </a:pPr>
            <a:r>
              <a:rPr lang="en-US" sz="3102">
                <a:solidFill>
                  <a:srgbClr val="FF3131"/>
                </a:solidFill>
                <a:latin typeface="Open Sans"/>
              </a:rPr>
              <a:t>2</a:t>
            </a:r>
          </a:p>
        </p:txBody>
      </p:sp>
      <p:sp>
        <p:nvSpPr>
          <p:cNvPr name="TextBox 78" id="78"/>
          <p:cNvSpPr txBox="true"/>
          <p:nvPr/>
        </p:nvSpPr>
        <p:spPr>
          <a:xfrm rot="0">
            <a:off x="5717539" y="699951"/>
            <a:ext cx="515539" cy="537786"/>
          </a:xfrm>
          <a:prstGeom prst="rect">
            <a:avLst/>
          </a:prstGeom>
        </p:spPr>
        <p:txBody>
          <a:bodyPr anchor="t" rtlCol="false" tIns="0" lIns="0" bIns="0" rIns="0">
            <a:spAutoFit/>
          </a:bodyPr>
          <a:lstStyle/>
          <a:p>
            <a:pPr algn="ctr">
              <a:lnSpc>
                <a:spcPts val="4483"/>
              </a:lnSpc>
            </a:pPr>
            <a:r>
              <a:rPr lang="en-US" sz="3202">
                <a:solidFill>
                  <a:srgbClr val="FF3131"/>
                </a:solidFill>
                <a:latin typeface="Open Sans"/>
              </a:rPr>
              <a:t>3</a:t>
            </a:r>
          </a:p>
        </p:txBody>
      </p:sp>
      <p:sp>
        <p:nvSpPr>
          <p:cNvPr name="TextBox 79" id="79"/>
          <p:cNvSpPr txBox="true"/>
          <p:nvPr/>
        </p:nvSpPr>
        <p:spPr>
          <a:xfrm rot="0">
            <a:off x="7372520" y="1569973"/>
            <a:ext cx="2074515" cy="869891"/>
          </a:xfrm>
          <a:prstGeom prst="rect">
            <a:avLst/>
          </a:prstGeom>
        </p:spPr>
        <p:txBody>
          <a:bodyPr anchor="t" rtlCol="false" tIns="0" lIns="0" bIns="0" rIns="0">
            <a:spAutoFit/>
          </a:bodyPr>
          <a:lstStyle/>
          <a:p>
            <a:pPr algn="ctr">
              <a:lnSpc>
                <a:spcPts val="3503"/>
              </a:lnSpc>
            </a:pPr>
            <a:r>
              <a:rPr lang="en-US" sz="2502">
                <a:solidFill>
                  <a:srgbClr val="000000"/>
                </a:solidFill>
                <a:latin typeface="Open Sans"/>
              </a:rPr>
              <a:t>PÁGINA </a:t>
            </a:r>
          </a:p>
          <a:p>
            <a:pPr algn="ctr">
              <a:lnSpc>
                <a:spcPts val="3503"/>
              </a:lnSpc>
            </a:pPr>
            <a:r>
              <a:rPr lang="en-US" sz="2502">
                <a:solidFill>
                  <a:srgbClr val="000000"/>
                </a:solidFill>
                <a:latin typeface="Open Sans"/>
              </a:rPr>
              <a:t>001</a:t>
            </a:r>
          </a:p>
        </p:txBody>
      </p:sp>
      <p:sp>
        <p:nvSpPr>
          <p:cNvPr name="TextBox 80" id="80"/>
          <p:cNvSpPr txBox="true"/>
          <p:nvPr/>
        </p:nvSpPr>
        <p:spPr>
          <a:xfrm rot="0">
            <a:off x="7311142" y="4934878"/>
            <a:ext cx="2074515" cy="869891"/>
          </a:xfrm>
          <a:prstGeom prst="rect">
            <a:avLst/>
          </a:prstGeom>
        </p:spPr>
        <p:txBody>
          <a:bodyPr anchor="t" rtlCol="false" tIns="0" lIns="0" bIns="0" rIns="0">
            <a:spAutoFit/>
          </a:bodyPr>
          <a:lstStyle/>
          <a:p>
            <a:pPr algn="ctr">
              <a:lnSpc>
                <a:spcPts val="3503"/>
              </a:lnSpc>
            </a:pPr>
            <a:r>
              <a:rPr lang="en-US" sz="2502">
                <a:solidFill>
                  <a:srgbClr val="000000"/>
                </a:solidFill>
                <a:latin typeface="Open Sans"/>
              </a:rPr>
              <a:t>PÁGINA </a:t>
            </a:r>
          </a:p>
          <a:p>
            <a:pPr algn="ctr">
              <a:lnSpc>
                <a:spcPts val="3503"/>
              </a:lnSpc>
            </a:pPr>
            <a:r>
              <a:rPr lang="en-US" sz="2502">
                <a:solidFill>
                  <a:srgbClr val="000000"/>
                </a:solidFill>
                <a:latin typeface="Open Sans"/>
              </a:rPr>
              <a:t>002</a:t>
            </a:r>
          </a:p>
        </p:txBody>
      </p:sp>
      <p:sp>
        <p:nvSpPr>
          <p:cNvPr name="TextBox 81" id="81"/>
          <p:cNvSpPr txBox="true"/>
          <p:nvPr/>
        </p:nvSpPr>
        <p:spPr>
          <a:xfrm rot="0">
            <a:off x="7347990" y="8179853"/>
            <a:ext cx="2074515" cy="869891"/>
          </a:xfrm>
          <a:prstGeom prst="rect">
            <a:avLst/>
          </a:prstGeom>
        </p:spPr>
        <p:txBody>
          <a:bodyPr anchor="t" rtlCol="false" tIns="0" lIns="0" bIns="0" rIns="0">
            <a:spAutoFit/>
          </a:bodyPr>
          <a:lstStyle/>
          <a:p>
            <a:pPr algn="ctr">
              <a:lnSpc>
                <a:spcPts val="3503"/>
              </a:lnSpc>
            </a:pPr>
            <a:r>
              <a:rPr lang="en-US" sz="2502">
                <a:solidFill>
                  <a:srgbClr val="000000"/>
                </a:solidFill>
                <a:latin typeface="Open Sans"/>
              </a:rPr>
              <a:t>PÁGINA </a:t>
            </a:r>
          </a:p>
          <a:p>
            <a:pPr algn="ctr">
              <a:lnSpc>
                <a:spcPts val="3503"/>
              </a:lnSpc>
            </a:pPr>
            <a:r>
              <a:rPr lang="en-US" sz="2502">
                <a:solidFill>
                  <a:srgbClr val="000000"/>
                </a:solidFill>
                <a:latin typeface="Open Sans"/>
              </a:rPr>
              <a:t>003</a:t>
            </a:r>
          </a:p>
        </p:txBody>
      </p:sp>
      <p:sp>
        <p:nvSpPr>
          <p:cNvPr name="TextBox 82" id="82"/>
          <p:cNvSpPr txBox="true"/>
          <p:nvPr/>
        </p:nvSpPr>
        <p:spPr>
          <a:xfrm rot="0">
            <a:off x="2517785" y="3577365"/>
            <a:ext cx="2074515" cy="869891"/>
          </a:xfrm>
          <a:prstGeom prst="rect">
            <a:avLst/>
          </a:prstGeom>
        </p:spPr>
        <p:txBody>
          <a:bodyPr anchor="t" rtlCol="false" tIns="0" lIns="0" bIns="0" rIns="0">
            <a:spAutoFit/>
          </a:bodyPr>
          <a:lstStyle/>
          <a:p>
            <a:pPr algn="ctr">
              <a:lnSpc>
                <a:spcPts val="3503"/>
              </a:lnSpc>
            </a:pPr>
            <a:r>
              <a:rPr lang="en-US" sz="2502">
                <a:solidFill>
                  <a:srgbClr val="000000"/>
                </a:solidFill>
                <a:latin typeface="Open Sans"/>
              </a:rPr>
              <a:t>PÁGINA </a:t>
            </a:r>
          </a:p>
          <a:p>
            <a:pPr algn="ctr">
              <a:lnSpc>
                <a:spcPts val="3503"/>
              </a:lnSpc>
            </a:pPr>
            <a:r>
              <a:rPr lang="en-US" sz="2502">
                <a:solidFill>
                  <a:srgbClr val="000000"/>
                </a:solidFill>
                <a:latin typeface="Open Sans"/>
              </a:rPr>
              <a:t>001</a:t>
            </a:r>
          </a:p>
        </p:txBody>
      </p:sp>
      <p:sp>
        <p:nvSpPr>
          <p:cNvPr name="AutoShape 83" id="83"/>
          <p:cNvSpPr/>
          <p:nvPr/>
        </p:nvSpPr>
        <p:spPr>
          <a:xfrm>
            <a:off x="12878328" y="7755585"/>
            <a:ext cx="3286703" cy="0"/>
          </a:xfrm>
          <a:prstGeom prst="line">
            <a:avLst/>
          </a:prstGeom>
          <a:ln cap="flat" w="38100">
            <a:solidFill>
              <a:srgbClr val="000000"/>
            </a:solidFill>
            <a:prstDash val="solid"/>
            <a:headEnd type="none" len="sm" w="sm"/>
            <a:tailEnd type="none" len="sm" w="sm"/>
          </a:ln>
        </p:spPr>
      </p:sp>
      <p:grpSp>
        <p:nvGrpSpPr>
          <p:cNvPr name="Group 84" id="84"/>
          <p:cNvGrpSpPr/>
          <p:nvPr/>
        </p:nvGrpSpPr>
        <p:grpSpPr>
          <a:xfrm rot="0">
            <a:off x="13897763" y="5969529"/>
            <a:ext cx="1247835" cy="789885"/>
            <a:chOff x="0" y="0"/>
            <a:chExt cx="812800" cy="514506"/>
          </a:xfrm>
        </p:grpSpPr>
        <p:sp>
          <p:nvSpPr>
            <p:cNvPr name="Freeform 85" id="85"/>
            <p:cNvSpPr/>
            <p:nvPr/>
          </p:nvSpPr>
          <p:spPr>
            <a:xfrm flipH="false" flipV="false" rot="0">
              <a:off x="0" y="0"/>
              <a:ext cx="812800" cy="514506"/>
            </a:xfrm>
            <a:custGeom>
              <a:avLst/>
              <a:gdLst/>
              <a:ahLst/>
              <a:cxnLst/>
              <a:rect r="r" b="b" t="t" l="l"/>
              <a:pathLst>
                <a:path h="514506" w="812800">
                  <a:moveTo>
                    <a:pt x="0" y="0"/>
                  </a:moveTo>
                  <a:lnTo>
                    <a:pt x="812800" y="0"/>
                  </a:lnTo>
                  <a:lnTo>
                    <a:pt x="812800" y="514506"/>
                  </a:lnTo>
                  <a:lnTo>
                    <a:pt x="0" y="514506"/>
                  </a:lnTo>
                  <a:close/>
                </a:path>
              </a:pathLst>
            </a:custGeom>
            <a:solidFill>
              <a:srgbClr val="FFFFFF"/>
            </a:solidFill>
            <a:ln w="76200" cap="sq">
              <a:solidFill>
                <a:srgbClr val="000000"/>
              </a:solidFill>
              <a:prstDash val="solid"/>
              <a:miter/>
            </a:ln>
          </p:spPr>
        </p:sp>
        <p:sp>
          <p:nvSpPr>
            <p:cNvPr name="TextBox 86" id="86"/>
            <p:cNvSpPr txBox="true"/>
            <p:nvPr/>
          </p:nvSpPr>
          <p:spPr>
            <a:xfrm>
              <a:off x="0" y="-38100"/>
              <a:ext cx="812800" cy="552606"/>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Bold"/>
                </a:rPr>
                <a:t>X3</a:t>
              </a:r>
            </a:p>
          </p:txBody>
        </p:sp>
      </p:grpSp>
      <p:grpSp>
        <p:nvGrpSpPr>
          <p:cNvPr name="Group 87" id="87"/>
          <p:cNvGrpSpPr/>
          <p:nvPr/>
        </p:nvGrpSpPr>
        <p:grpSpPr>
          <a:xfrm rot="0">
            <a:off x="11836400" y="7794420"/>
            <a:ext cx="2061363" cy="1287094"/>
            <a:chOff x="0" y="0"/>
            <a:chExt cx="1342707" cy="838372"/>
          </a:xfrm>
        </p:grpSpPr>
        <p:sp>
          <p:nvSpPr>
            <p:cNvPr name="Freeform 88" id="88"/>
            <p:cNvSpPr/>
            <p:nvPr/>
          </p:nvSpPr>
          <p:spPr>
            <a:xfrm flipH="false" flipV="false" rot="0">
              <a:off x="0" y="0"/>
              <a:ext cx="1342707" cy="838372"/>
            </a:xfrm>
            <a:custGeom>
              <a:avLst/>
              <a:gdLst/>
              <a:ahLst/>
              <a:cxnLst/>
              <a:rect r="r" b="b" t="t" l="l"/>
              <a:pathLst>
                <a:path h="838372" w="1342707">
                  <a:moveTo>
                    <a:pt x="0" y="0"/>
                  </a:moveTo>
                  <a:lnTo>
                    <a:pt x="1342707" y="0"/>
                  </a:lnTo>
                  <a:lnTo>
                    <a:pt x="1342707" y="838372"/>
                  </a:lnTo>
                  <a:lnTo>
                    <a:pt x="0" y="838372"/>
                  </a:lnTo>
                  <a:close/>
                </a:path>
              </a:pathLst>
            </a:custGeom>
            <a:solidFill>
              <a:srgbClr val="FFFFFF"/>
            </a:solidFill>
            <a:ln w="76200" cap="sq">
              <a:solidFill>
                <a:srgbClr val="737373"/>
              </a:solidFill>
              <a:prstDash val="solid"/>
              <a:miter/>
            </a:ln>
          </p:spPr>
        </p:sp>
        <p:sp>
          <p:nvSpPr>
            <p:cNvPr name="TextBox 89" id="89"/>
            <p:cNvSpPr txBox="true"/>
            <p:nvPr/>
          </p:nvSpPr>
          <p:spPr>
            <a:xfrm>
              <a:off x="0" y="-38100"/>
              <a:ext cx="1342707" cy="876472"/>
            </a:xfrm>
            <a:prstGeom prst="rect">
              <a:avLst/>
            </a:prstGeom>
          </p:spPr>
          <p:txBody>
            <a:bodyPr anchor="ctr" rtlCol="false" tIns="50800" lIns="50800" bIns="50800" rIns="50800"/>
            <a:lstStyle/>
            <a:p>
              <a:pPr algn="ctr">
                <a:lnSpc>
                  <a:spcPts val="2659"/>
                </a:lnSpc>
              </a:pPr>
              <a:r>
                <a:rPr lang="en-US" sz="1899">
                  <a:solidFill>
                    <a:srgbClr val="000000"/>
                  </a:solidFill>
                  <a:latin typeface="Open Sans Bold"/>
                </a:rPr>
                <a:t>End. LÓGICO</a:t>
              </a:r>
            </a:p>
            <a:p>
              <a:pPr algn="ctr">
                <a:lnSpc>
                  <a:spcPts val="2659"/>
                </a:lnSpc>
              </a:pPr>
            </a:p>
            <a:p>
              <a:pPr algn="ctr">
                <a:lnSpc>
                  <a:spcPts val="2659"/>
                </a:lnSpc>
                <a:spcBef>
                  <a:spcPct val="0"/>
                </a:spcBef>
              </a:pPr>
              <a:r>
                <a:rPr lang="en-US" sz="1899">
                  <a:solidFill>
                    <a:srgbClr val="000000"/>
                  </a:solidFill>
                  <a:latin typeface="Open Sans Bold"/>
                </a:rPr>
                <a:t>001| 03</a:t>
              </a:r>
            </a:p>
          </p:txBody>
        </p:sp>
      </p:grpSp>
      <p:grpSp>
        <p:nvGrpSpPr>
          <p:cNvPr name="Group 90" id="90"/>
          <p:cNvGrpSpPr/>
          <p:nvPr/>
        </p:nvGrpSpPr>
        <p:grpSpPr>
          <a:xfrm rot="0">
            <a:off x="15145597" y="7794420"/>
            <a:ext cx="2061363" cy="1287094"/>
            <a:chOff x="0" y="0"/>
            <a:chExt cx="1342707" cy="838372"/>
          </a:xfrm>
        </p:grpSpPr>
        <p:sp>
          <p:nvSpPr>
            <p:cNvPr name="Freeform 91" id="91"/>
            <p:cNvSpPr/>
            <p:nvPr/>
          </p:nvSpPr>
          <p:spPr>
            <a:xfrm flipH="false" flipV="false" rot="0">
              <a:off x="0" y="0"/>
              <a:ext cx="1342707" cy="838372"/>
            </a:xfrm>
            <a:custGeom>
              <a:avLst/>
              <a:gdLst/>
              <a:ahLst/>
              <a:cxnLst/>
              <a:rect r="r" b="b" t="t" l="l"/>
              <a:pathLst>
                <a:path h="838372" w="1342707">
                  <a:moveTo>
                    <a:pt x="0" y="0"/>
                  </a:moveTo>
                  <a:lnTo>
                    <a:pt x="1342707" y="0"/>
                  </a:lnTo>
                  <a:lnTo>
                    <a:pt x="1342707" y="838372"/>
                  </a:lnTo>
                  <a:lnTo>
                    <a:pt x="0" y="838372"/>
                  </a:lnTo>
                  <a:close/>
                </a:path>
              </a:pathLst>
            </a:custGeom>
            <a:solidFill>
              <a:srgbClr val="FFFFFF"/>
            </a:solidFill>
            <a:ln w="76200" cap="sq">
              <a:solidFill>
                <a:srgbClr val="FFDE59"/>
              </a:solidFill>
              <a:prstDash val="solid"/>
              <a:miter/>
            </a:ln>
          </p:spPr>
        </p:sp>
        <p:sp>
          <p:nvSpPr>
            <p:cNvPr name="TextBox 92" id="92"/>
            <p:cNvSpPr txBox="true"/>
            <p:nvPr/>
          </p:nvSpPr>
          <p:spPr>
            <a:xfrm>
              <a:off x="0" y="-38100"/>
              <a:ext cx="1342707" cy="876472"/>
            </a:xfrm>
            <a:prstGeom prst="rect">
              <a:avLst/>
            </a:prstGeom>
          </p:spPr>
          <p:txBody>
            <a:bodyPr anchor="ctr" rtlCol="false" tIns="50800" lIns="50800" bIns="50800" rIns="50800"/>
            <a:lstStyle/>
            <a:p>
              <a:pPr algn="ctr">
                <a:lnSpc>
                  <a:spcPts val="2659"/>
                </a:lnSpc>
              </a:pPr>
              <a:r>
                <a:rPr lang="en-US" sz="1899">
                  <a:solidFill>
                    <a:srgbClr val="000000"/>
                  </a:solidFill>
                  <a:latin typeface="Open Sans Bold"/>
                </a:rPr>
                <a:t>End. FÍSICO</a:t>
              </a:r>
            </a:p>
            <a:p>
              <a:pPr algn="ctr">
                <a:lnSpc>
                  <a:spcPts val="2659"/>
                </a:lnSpc>
              </a:pPr>
            </a:p>
            <a:p>
              <a:pPr algn="ctr">
                <a:lnSpc>
                  <a:spcPts val="2659"/>
                </a:lnSpc>
                <a:spcBef>
                  <a:spcPct val="0"/>
                </a:spcBef>
              </a:pPr>
              <a:r>
                <a:rPr lang="en-US" sz="1899">
                  <a:solidFill>
                    <a:srgbClr val="000000"/>
                  </a:solidFill>
                  <a:latin typeface="Open Sans Bold"/>
                </a:rPr>
                <a:t>002| 03</a:t>
              </a:r>
            </a:p>
          </p:txBody>
        </p:sp>
      </p:grpSp>
      <p:sp>
        <p:nvSpPr>
          <p:cNvPr name="TextBox 93" id="93"/>
          <p:cNvSpPr txBox="true"/>
          <p:nvPr/>
        </p:nvSpPr>
        <p:spPr>
          <a:xfrm rot="0">
            <a:off x="12844338" y="5409091"/>
            <a:ext cx="3339744" cy="372685"/>
          </a:xfrm>
          <a:prstGeom prst="rect">
            <a:avLst/>
          </a:prstGeom>
        </p:spPr>
        <p:txBody>
          <a:bodyPr anchor="t" rtlCol="false" tIns="0" lIns="0" bIns="0" rIns="0">
            <a:spAutoFit/>
          </a:bodyPr>
          <a:lstStyle/>
          <a:p>
            <a:pPr algn="ctr">
              <a:lnSpc>
                <a:spcPts val="3083"/>
              </a:lnSpc>
            </a:pPr>
            <a:r>
              <a:rPr lang="en-US" sz="2202">
                <a:solidFill>
                  <a:srgbClr val="000000"/>
                </a:solidFill>
                <a:latin typeface="Open Sans"/>
              </a:rPr>
              <a:t>Endereço de X3</a:t>
            </a:r>
          </a:p>
        </p:txBody>
      </p:sp>
      <p:sp>
        <p:nvSpPr>
          <p:cNvPr name="TextBox 94" id="94"/>
          <p:cNvSpPr txBox="true"/>
          <p:nvPr/>
        </p:nvSpPr>
        <p:spPr>
          <a:xfrm rot="0">
            <a:off x="12836535" y="551709"/>
            <a:ext cx="3339744" cy="372685"/>
          </a:xfrm>
          <a:prstGeom prst="rect">
            <a:avLst/>
          </a:prstGeom>
        </p:spPr>
        <p:txBody>
          <a:bodyPr anchor="t" rtlCol="false" tIns="0" lIns="0" bIns="0" rIns="0">
            <a:spAutoFit/>
          </a:bodyPr>
          <a:lstStyle/>
          <a:p>
            <a:pPr algn="ctr">
              <a:lnSpc>
                <a:spcPts val="3083"/>
              </a:lnSpc>
            </a:pPr>
            <a:r>
              <a:rPr lang="en-US" sz="2202">
                <a:solidFill>
                  <a:srgbClr val="000000"/>
                </a:solidFill>
                <a:latin typeface="Open Sans"/>
              </a:rPr>
              <a:t>Tabela de páginas</a:t>
            </a:r>
          </a:p>
        </p:txBody>
      </p:sp>
      <p:sp>
        <p:nvSpPr>
          <p:cNvPr name="AutoShape 95" id="95"/>
          <p:cNvSpPr/>
          <p:nvPr/>
        </p:nvSpPr>
        <p:spPr>
          <a:xfrm flipH="true" flipV="true">
            <a:off x="10404348" y="757101"/>
            <a:ext cx="26312" cy="9022431"/>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flipH="false" flipV="false" rot="0">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solidFill>
          </p:spPr>
        </p:sp>
      </p:grpSp>
      <p:grpSp>
        <p:nvGrpSpPr>
          <p:cNvPr name="Group 4" id="4"/>
          <p:cNvGrpSpPr/>
          <p:nvPr/>
        </p:nvGrpSpPr>
        <p:grpSpPr>
          <a:xfrm rot="0">
            <a:off x="0" y="0"/>
            <a:ext cx="8302249" cy="10287000"/>
            <a:chOff x="0" y="0"/>
            <a:chExt cx="11069666" cy="13716000"/>
          </a:xfrm>
        </p:grpSpPr>
        <p:pic>
          <p:nvPicPr>
            <p:cNvPr name="Picture 5" id="5"/>
            <p:cNvPicPr>
              <a:picLocks noChangeAspect="true"/>
            </p:cNvPicPr>
            <p:nvPr/>
          </p:nvPicPr>
          <p:blipFill>
            <a:blip r:embed="rId2">
              <a:alphaModFix amt="30000"/>
            </a:blip>
            <a:srcRect l="26865" t="0" r="23376" b="0"/>
            <a:stretch>
              <a:fillRect/>
            </a:stretch>
          </p:blipFill>
          <p:spPr>
            <a:xfrm flipH="false" flipV="false">
              <a:off x="0" y="0"/>
              <a:ext cx="11069666" cy="13716000"/>
            </a:xfrm>
            <a:prstGeom prst="rect">
              <a:avLst/>
            </a:prstGeom>
          </p:spPr>
        </p:pic>
      </p:grpSp>
      <p:sp>
        <p:nvSpPr>
          <p:cNvPr name="TextBox 6" id="6"/>
          <p:cNvSpPr txBox="true"/>
          <p:nvPr/>
        </p:nvSpPr>
        <p:spPr>
          <a:xfrm rot="0">
            <a:off x="1749411" y="3619500"/>
            <a:ext cx="4803428" cy="2876550"/>
          </a:xfrm>
          <a:prstGeom prst="rect">
            <a:avLst/>
          </a:prstGeom>
        </p:spPr>
        <p:txBody>
          <a:bodyPr anchor="t" rtlCol="false" tIns="0" lIns="0" bIns="0" rIns="0">
            <a:spAutoFit/>
          </a:bodyPr>
          <a:lstStyle/>
          <a:p>
            <a:pPr algn="ctr">
              <a:lnSpc>
                <a:spcPts val="10680"/>
              </a:lnSpc>
            </a:pPr>
            <a:r>
              <a:rPr lang="en-US" sz="8900">
                <a:solidFill>
                  <a:srgbClr val="6CE5E8"/>
                </a:solidFill>
                <a:latin typeface="Times New Roman Bold"/>
              </a:rPr>
              <a:t>Algoritmo</a:t>
            </a:r>
          </a:p>
          <a:p>
            <a:pPr algn="ctr">
              <a:lnSpc>
                <a:spcPts val="10680"/>
              </a:lnSpc>
            </a:pPr>
            <a:r>
              <a:rPr lang="en-US" sz="8900">
                <a:solidFill>
                  <a:srgbClr val="6CE5E8"/>
                </a:solidFill>
                <a:latin typeface="Times New Roman Bold"/>
              </a:rPr>
              <a:t>NRU</a:t>
            </a:r>
          </a:p>
        </p:txBody>
      </p:sp>
      <p:sp>
        <p:nvSpPr>
          <p:cNvPr name="TextBox 7" id="7"/>
          <p:cNvSpPr txBox="true"/>
          <p:nvPr/>
        </p:nvSpPr>
        <p:spPr>
          <a:xfrm rot="0">
            <a:off x="9700023" y="2026299"/>
            <a:ext cx="7869302" cy="7495540"/>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O algoritmo NRU (Not Recently Used) categoriza páginas em </a:t>
            </a:r>
            <a:r>
              <a:rPr lang="en-US" sz="3799" spc="45">
                <a:solidFill>
                  <a:srgbClr val="00BF63"/>
                </a:solidFill>
                <a:latin typeface="Times New Roman"/>
              </a:rPr>
              <a:t>quatro tipos</a:t>
            </a:r>
            <a:r>
              <a:rPr lang="en-US" sz="3799" spc="45">
                <a:solidFill>
                  <a:srgbClr val="FFFFFF"/>
                </a:solidFill>
                <a:latin typeface="Times New Roman"/>
              </a:rPr>
              <a:t> com base em bits de </a:t>
            </a:r>
            <a:r>
              <a:rPr lang="en-US" sz="3799" spc="45">
                <a:solidFill>
                  <a:srgbClr val="00BF63"/>
                </a:solidFill>
                <a:latin typeface="Times New Roman"/>
              </a:rPr>
              <a:t>referência</a:t>
            </a:r>
            <a:r>
              <a:rPr lang="en-US" sz="3799" spc="45">
                <a:solidFill>
                  <a:srgbClr val="FFFFFF"/>
                </a:solidFill>
                <a:latin typeface="Times New Roman"/>
              </a:rPr>
              <a:t> e </a:t>
            </a:r>
            <a:r>
              <a:rPr lang="en-US" sz="3799" spc="45">
                <a:solidFill>
                  <a:srgbClr val="00BF63"/>
                </a:solidFill>
                <a:latin typeface="Times New Roman"/>
              </a:rPr>
              <a:t>modificação</a:t>
            </a:r>
          </a:p>
          <a:p>
            <a:pPr>
              <a:lnSpc>
                <a:spcPts val="4939"/>
              </a:lnSpc>
            </a:pPr>
          </a:p>
          <a:p>
            <a:pPr>
              <a:lnSpc>
                <a:spcPts val="4939"/>
              </a:lnSpc>
            </a:pPr>
            <a:r>
              <a:rPr lang="en-US" sz="3799" spc="45">
                <a:solidFill>
                  <a:srgbClr val="FFFFFF"/>
                </a:solidFill>
                <a:latin typeface="Times New Roman"/>
              </a:rPr>
              <a:t>Selecionando </a:t>
            </a:r>
            <a:r>
              <a:rPr lang="en-US" sz="3799" spc="45">
                <a:solidFill>
                  <a:srgbClr val="00BF63"/>
                </a:solidFill>
                <a:latin typeface="Times New Roman"/>
              </a:rPr>
              <a:t>aleatoriamente</a:t>
            </a:r>
            <a:r>
              <a:rPr lang="en-US" sz="3799" spc="45">
                <a:solidFill>
                  <a:srgbClr val="FFFFFF"/>
                </a:solidFill>
                <a:latin typeface="Times New Roman"/>
              </a:rPr>
              <a:t> para </a:t>
            </a:r>
            <a:r>
              <a:rPr lang="en-US" sz="3799" spc="45">
                <a:solidFill>
                  <a:srgbClr val="00BF63"/>
                </a:solidFill>
                <a:latin typeface="Times New Roman"/>
              </a:rPr>
              <a:t>substituição</a:t>
            </a:r>
            <a:r>
              <a:rPr lang="en-US" sz="3799" spc="45">
                <a:solidFill>
                  <a:srgbClr val="FFFFFF"/>
                </a:solidFill>
                <a:latin typeface="Times New Roman"/>
              </a:rPr>
              <a:t> dentro da categoria menos prioritária</a:t>
            </a:r>
          </a:p>
          <a:p>
            <a:pPr>
              <a:lnSpc>
                <a:spcPts val="4939"/>
              </a:lnSpc>
            </a:pPr>
          </a:p>
          <a:p>
            <a:pPr>
              <a:lnSpc>
                <a:spcPts val="4939"/>
              </a:lnSpc>
            </a:pPr>
            <a:r>
              <a:rPr lang="en-US" sz="3799" spc="45">
                <a:solidFill>
                  <a:srgbClr val="FFFFFF"/>
                </a:solidFill>
                <a:latin typeface="Times New Roman"/>
              </a:rPr>
              <a:t>Embora </a:t>
            </a:r>
            <a:r>
              <a:rPr lang="en-US" sz="3799" spc="45">
                <a:solidFill>
                  <a:srgbClr val="00BF63"/>
                </a:solidFill>
                <a:latin typeface="Times New Roman"/>
              </a:rPr>
              <a:t>simples</a:t>
            </a:r>
            <a:r>
              <a:rPr lang="en-US" sz="3799" spc="45">
                <a:solidFill>
                  <a:srgbClr val="FFFFFF"/>
                </a:solidFill>
                <a:latin typeface="Times New Roman"/>
              </a:rPr>
              <a:t>, pode ser </a:t>
            </a:r>
            <a:r>
              <a:rPr lang="en-US" sz="3799" spc="45">
                <a:solidFill>
                  <a:srgbClr val="00BF63"/>
                </a:solidFill>
                <a:latin typeface="Times New Roman"/>
              </a:rPr>
              <a:t>menos eficiente</a:t>
            </a:r>
            <a:r>
              <a:rPr lang="en-US" sz="3799" spc="45">
                <a:solidFill>
                  <a:srgbClr val="FFFFFF"/>
                </a:solidFill>
                <a:latin typeface="Times New Roman"/>
              </a:rPr>
              <a:t> do que algoritmos mais complexos</a:t>
            </a:r>
          </a:p>
        </p:txBody>
      </p:sp>
      <p:sp>
        <p:nvSpPr>
          <p:cNvPr name="TextBox 8" id="8"/>
          <p:cNvSpPr txBox="true"/>
          <p:nvPr/>
        </p:nvSpPr>
        <p:spPr>
          <a:xfrm rot="0">
            <a:off x="9700023" y="1033768"/>
            <a:ext cx="7559277" cy="578485"/>
          </a:xfrm>
          <a:prstGeom prst="rect">
            <a:avLst/>
          </a:prstGeom>
        </p:spPr>
        <p:txBody>
          <a:bodyPr anchor="t" rtlCol="false" tIns="0" lIns="0" bIns="0" rIns="0">
            <a:spAutoFit/>
          </a:bodyPr>
          <a:lstStyle/>
          <a:p>
            <a:pPr>
              <a:lnSpc>
                <a:spcPts val="4160"/>
              </a:lnSpc>
            </a:pPr>
            <a:r>
              <a:rPr lang="en-US" sz="3200">
                <a:solidFill>
                  <a:srgbClr val="6CE5E8"/>
                </a:solidFill>
                <a:latin typeface="Times New Roman Bold"/>
              </a:rPr>
              <a:t>DEFINIÇÃO </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Funcionamento</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970421" y="2703605"/>
            <a:ext cx="16880956" cy="4110990"/>
          </a:xfrm>
          <a:prstGeom prst="rect">
            <a:avLst/>
          </a:prstGeom>
        </p:spPr>
        <p:txBody>
          <a:bodyPr anchor="t" rtlCol="false" tIns="0" lIns="0" bIns="0" rIns="0">
            <a:spAutoFit/>
          </a:bodyPr>
          <a:lstStyle/>
          <a:p>
            <a:pPr>
              <a:lnSpc>
                <a:spcPts val="5129"/>
              </a:lnSpc>
            </a:pPr>
            <a:r>
              <a:rPr lang="en-US" sz="3799" spc="45">
                <a:solidFill>
                  <a:srgbClr val="FFFFFF"/>
                </a:solidFill>
                <a:latin typeface="Times New Roman"/>
              </a:rPr>
              <a:t>1 - </a:t>
            </a:r>
            <a:r>
              <a:rPr lang="en-US" sz="3799" spc="45">
                <a:solidFill>
                  <a:srgbClr val="00BF63"/>
                </a:solidFill>
                <a:latin typeface="Times New Roman"/>
              </a:rPr>
              <a:t>Organização</a:t>
            </a:r>
            <a:r>
              <a:rPr lang="en-US" sz="3799" spc="45">
                <a:solidFill>
                  <a:srgbClr val="FFFFFF"/>
                </a:solidFill>
                <a:latin typeface="Times New Roman"/>
              </a:rPr>
              <a:t> de todas as</a:t>
            </a:r>
            <a:r>
              <a:rPr lang="en-US" sz="3799" spc="45">
                <a:solidFill>
                  <a:srgbClr val="00BF63"/>
                </a:solidFill>
                <a:latin typeface="Times New Roman"/>
              </a:rPr>
              <a:t> páginas </a:t>
            </a:r>
            <a:r>
              <a:rPr lang="en-US" sz="3799" spc="45">
                <a:solidFill>
                  <a:srgbClr val="FFFFFF"/>
                </a:solidFill>
                <a:latin typeface="Times New Roman"/>
              </a:rPr>
              <a:t>em </a:t>
            </a:r>
            <a:r>
              <a:rPr lang="en-US" sz="3799" spc="45">
                <a:solidFill>
                  <a:srgbClr val="00BF63"/>
                </a:solidFill>
                <a:latin typeface="Times New Roman"/>
              </a:rPr>
              <a:t>quatro catégorias</a:t>
            </a:r>
            <a:r>
              <a:rPr lang="en-US" sz="3799" spc="45">
                <a:solidFill>
                  <a:srgbClr val="FFFFFF"/>
                </a:solidFill>
                <a:latin typeface="Times New Roman"/>
              </a:rPr>
              <a:t>, após uma page fault.</a:t>
            </a:r>
          </a:p>
          <a:p>
            <a:pPr>
              <a:lnSpc>
                <a:spcPts val="5129"/>
              </a:lnSpc>
            </a:pPr>
          </a:p>
          <a:p>
            <a:pPr algn="just">
              <a:lnSpc>
                <a:spcPts val="5129"/>
              </a:lnSpc>
            </a:pPr>
            <a:r>
              <a:rPr lang="en-US" sz="3799" spc="45">
                <a:solidFill>
                  <a:srgbClr val="FFFFFF"/>
                </a:solidFill>
                <a:latin typeface="Times New Roman Bold"/>
              </a:rPr>
              <a:t>Classe 0: </a:t>
            </a:r>
            <a:r>
              <a:rPr lang="en-US" sz="3799" spc="45">
                <a:solidFill>
                  <a:srgbClr val="FFFFFF"/>
                </a:solidFill>
                <a:latin typeface="Times New Roman"/>
              </a:rPr>
              <a:t>não referenciada R= 0, não modificada M=0.</a:t>
            </a:r>
          </a:p>
          <a:p>
            <a:pPr algn="just">
              <a:lnSpc>
                <a:spcPts val="5699"/>
              </a:lnSpc>
            </a:pPr>
            <a:r>
              <a:rPr lang="en-US" sz="3799" spc="45">
                <a:solidFill>
                  <a:srgbClr val="FFFFFF"/>
                </a:solidFill>
                <a:latin typeface="Times New Roman Bold"/>
              </a:rPr>
              <a:t>Classe 1: </a:t>
            </a:r>
            <a:r>
              <a:rPr lang="en-US" sz="3799" spc="45">
                <a:solidFill>
                  <a:srgbClr val="FFFFFF"/>
                </a:solidFill>
                <a:latin typeface="Times New Roman"/>
              </a:rPr>
              <a:t>não referenciadaR = 0, modificada M=1.</a:t>
            </a:r>
          </a:p>
          <a:p>
            <a:pPr algn="just">
              <a:lnSpc>
                <a:spcPts val="5699"/>
              </a:lnSpc>
            </a:pPr>
            <a:r>
              <a:rPr lang="en-US" sz="3799" spc="45">
                <a:solidFill>
                  <a:srgbClr val="FFFFFF"/>
                </a:solidFill>
                <a:latin typeface="Times New Roman Bold"/>
              </a:rPr>
              <a:t>Classe 2:</a:t>
            </a:r>
            <a:r>
              <a:rPr lang="en-US" sz="3799" spc="45">
                <a:solidFill>
                  <a:srgbClr val="FFFFFF"/>
                </a:solidFill>
                <a:latin typeface="Times New Roman"/>
              </a:rPr>
              <a:t> referenciada R = 1, não modificada M=0.</a:t>
            </a:r>
          </a:p>
          <a:p>
            <a:pPr algn="just">
              <a:lnSpc>
                <a:spcPts val="5699"/>
              </a:lnSpc>
            </a:pPr>
            <a:r>
              <a:rPr lang="en-US" sz="3799" spc="45">
                <a:solidFill>
                  <a:srgbClr val="FFFFFF"/>
                </a:solidFill>
                <a:latin typeface="Times New Roman Bold"/>
              </a:rPr>
              <a:t>Classe 3:</a:t>
            </a:r>
            <a:r>
              <a:rPr lang="en-US" sz="3799" spc="45">
                <a:solidFill>
                  <a:srgbClr val="FFFFFF"/>
                </a:solidFill>
                <a:latin typeface="Times New Roman"/>
              </a:rPr>
              <a:t> referenciada R = 1, modificada M = 0.</a:t>
            </a:r>
          </a:p>
        </p:txBody>
      </p:sp>
      <p:sp>
        <p:nvSpPr>
          <p:cNvPr name="TextBox 7" id="7"/>
          <p:cNvSpPr txBox="true"/>
          <p:nvPr/>
        </p:nvSpPr>
        <p:spPr>
          <a:xfrm rot="0">
            <a:off x="970421" y="7386015"/>
            <a:ext cx="16880956" cy="1464945"/>
          </a:xfrm>
          <a:prstGeom prst="rect">
            <a:avLst/>
          </a:prstGeom>
        </p:spPr>
        <p:txBody>
          <a:bodyPr anchor="t" rtlCol="false" tIns="0" lIns="0" bIns="0" rIns="0">
            <a:spAutoFit/>
          </a:bodyPr>
          <a:lstStyle/>
          <a:p>
            <a:pPr algn="just">
              <a:lnSpc>
                <a:spcPts val="5699"/>
              </a:lnSpc>
            </a:pPr>
            <a:r>
              <a:rPr lang="en-US" sz="3799" spc="45">
                <a:solidFill>
                  <a:srgbClr val="FFFFFF"/>
                </a:solidFill>
                <a:latin typeface="Times New Roman Bold"/>
              </a:rPr>
              <a:t>2 - O NRU então </a:t>
            </a:r>
            <a:r>
              <a:rPr lang="en-US" sz="3799" spc="45">
                <a:solidFill>
                  <a:srgbClr val="00BF63"/>
                </a:solidFill>
                <a:latin typeface="Times New Roman Bold"/>
              </a:rPr>
              <a:t>remove</a:t>
            </a:r>
            <a:r>
              <a:rPr lang="en-US" sz="3799" spc="45">
                <a:solidFill>
                  <a:srgbClr val="FFFFFF"/>
                </a:solidFill>
                <a:latin typeface="Times New Roman Bold"/>
              </a:rPr>
              <a:t> uma </a:t>
            </a:r>
            <a:r>
              <a:rPr lang="en-US" sz="3799" spc="45">
                <a:solidFill>
                  <a:srgbClr val="00BF63"/>
                </a:solidFill>
                <a:latin typeface="Times New Roman Bold"/>
              </a:rPr>
              <a:t>página </a:t>
            </a:r>
            <a:r>
              <a:rPr lang="en-US" sz="3799" spc="45">
                <a:solidFill>
                  <a:srgbClr val="FFFFFF"/>
                </a:solidFill>
                <a:latin typeface="Times New Roman Bold"/>
              </a:rPr>
              <a:t>aleatória da </a:t>
            </a:r>
            <a:r>
              <a:rPr lang="en-US" sz="3799" spc="45">
                <a:solidFill>
                  <a:srgbClr val="00BF63"/>
                </a:solidFill>
                <a:latin typeface="Times New Roman Bold"/>
              </a:rPr>
              <a:t>classe mais baixa</a:t>
            </a:r>
            <a:r>
              <a:rPr lang="en-US" sz="3799" spc="45">
                <a:solidFill>
                  <a:srgbClr val="FFFFFF"/>
                </a:solidFill>
                <a:latin typeface="Times New Roman Bold"/>
              </a:rPr>
              <a:t> que não</a:t>
            </a:r>
          </a:p>
          <a:p>
            <a:pPr algn="just">
              <a:lnSpc>
                <a:spcPts val="5699"/>
              </a:lnSpc>
            </a:pPr>
            <a:r>
              <a:rPr lang="en-US" sz="3799" spc="45">
                <a:solidFill>
                  <a:srgbClr val="FFFFFF"/>
                </a:solidFill>
                <a:latin typeface="Times New Roman Bold"/>
              </a:rPr>
              <a:t>esteja vazia.</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401" y="68594"/>
            <a:ext cx="8302249" cy="10287000"/>
            <a:chOff x="0" y="0"/>
            <a:chExt cx="11069666" cy="13716000"/>
          </a:xfrm>
        </p:grpSpPr>
        <p:pic>
          <p:nvPicPr>
            <p:cNvPr name="Picture 3" id="3"/>
            <p:cNvPicPr>
              <a:picLocks noChangeAspect="true"/>
            </p:cNvPicPr>
            <p:nvPr/>
          </p:nvPicPr>
          <p:blipFill>
            <a:blip r:embed="rId2">
              <a:alphaModFix amt="30000"/>
            </a:blip>
            <a:srcRect l="26865" t="0" r="23376" b="0"/>
            <a:stretch>
              <a:fillRect/>
            </a:stretch>
          </p:blipFill>
          <p:spPr>
            <a:xfrm flipH="false" flipV="false">
              <a:off x="0" y="0"/>
              <a:ext cx="11069666" cy="13716000"/>
            </a:xfrm>
            <a:prstGeom prst="rect">
              <a:avLst/>
            </a:prstGeom>
          </p:spPr>
        </p:pic>
      </p:grpSp>
      <p:sp>
        <p:nvSpPr>
          <p:cNvPr name="TextBox 4" id="4"/>
          <p:cNvSpPr txBox="true"/>
          <p:nvPr/>
        </p:nvSpPr>
        <p:spPr>
          <a:xfrm rot="0">
            <a:off x="1761737" y="3170010"/>
            <a:ext cx="4803577" cy="2876550"/>
          </a:xfrm>
          <a:prstGeom prst="rect">
            <a:avLst/>
          </a:prstGeom>
        </p:spPr>
        <p:txBody>
          <a:bodyPr anchor="t" rtlCol="false" tIns="0" lIns="0" bIns="0" rIns="0">
            <a:spAutoFit/>
          </a:bodyPr>
          <a:lstStyle/>
          <a:p>
            <a:pPr algn="ctr">
              <a:lnSpc>
                <a:spcPts val="10680"/>
              </a:lnSpc>
            </a:pPr>
            <a:r>
              <a:rPr lang="en-US" sz="8900">
                <a:solidFill>
                  <a:srgbClr val="6CE5E8"/>
                </a:solidFill>
                <a:latin typeface="Times New Roman Bold"/>
              </a:rPr>
              <a:t>Algoritmo</a:t>
            </a:r>
          </a:p>
          <a:p>
            <a:pPr algn="ctr">
              <a:lnSpc>
                <a:spcPts val="10680"/>
              </a:lnSpc>
            </a:pPr>
            <a:r>
              <a:rPr lang="en-US" sz="8900">
                <a:solidFill>
                  <a:srgbClr val="6CE5E8"/>
                </a:solidFill>
                <a:latin typeface="Times New Roman Bold"/>
              </a:rPr>
              <a:t>Fifo</a:t>
            </a:r>
          </a:p>
        </p:txBody>
      </p:sp>
      <p:sp>
        <p:nvSpPr>
          <p:cNvPr name="TextBox 5" id="5"/>
          <p:cNvSpPr txBox="true"/>
          <p:nvPr/>
        </p:nvSpPr>
        <p:spPr>
          <a:xfrm rot="0">
            <a:off x="9700023" y="2026299"/>
            <a:ext cx="7869302" cy="6257290"/>
          </a:xfrm>
          <a:prstGeom prst="rect">
            <a:avLst/>
          </a:prstGeom>
        </p:spPr>
        <p:txBody>
          <a:bodyPr anchor="t" rtlCol="false" tIns="0" lIns="0" bIns="0" rIns="0">
            <a:spAutoFit/>
          </a:bodyPr>
          <a:lstStyle/>
          <a:p>
            <a:pPr>
              <a:lnSpc>
                <a:spcPts val="4939"/>
              </a:lnSpc>
            </a:pPr>
            <a:r>
              <a:rPr lang="en-US" sz="3799" spc="45">
                <a:solidFill>
                  <a:srgbClr val="FFFFFF"/>
                </a:solidFill>
                <a:latin typeface="Times New Roman"/>
              </a:rPr>
              <a:t>Algoritmo First-in First-out Page Replacement.</a:t>
            </a:r>
          </a:p>
          <a:p>
            <a:pPr marL="820417" indent="-410209" lvl="1">
              <a:lnSpc>
                <a:spcPts val="4939"/>
              </a:lnSpc>
              <a:buFont typeface="Arial"/>
              <a:buChar char="•"/>
            </a:pPr>
            <a:r>
              <a:rPr lang="en-US" sz="3799" spc="45">
                <a:solidFill>
                  <a:srgbClr val="FFFFFF"/>
                </a:solidFill>
                <a:latin typeface="Times New Roman"/>
              </a:rPr>
              <a:t>São estruturas de dados do tipo FIFO (first-in first-out), onde o primeiro elemento a ser inserido, será o primeiro a ser retirado, ou seja, adiciona-se itens no fim e remove-se do início.</a:t>
            </a:r>
          </a:p>
          <a:p>
            <a:pPr>
              <a:lnSpc>
                <a:spcPts val="4939"/>
              </a:lnSpc>
            </a:pPr>
          </a:p>
          <a:p>
            <a:pPr>
              <a:lnSpc>
                <a:spcPts val="4939"/>
              </a:lnSpc>
            </a:pPr>
          </a:p>
        </p:txBody>
      </p:sp>
      <p:sp>
        <p:nvSpPr>
          <p:cNvPr name="TextBox 6" id="6"/>
          <p:cNvSpPr txBox="true"/>
          <p:nvPr/>
        </p:nvSpPr>
        <p:spPr>
          <a:xfrm rot="0">
            <a:off x="9700023" y="1033768"/>
            <a:ext cx="7559277" cy="578485"/>
          </a:xfrm>
          <a:prstGeom prst="rect">
            <a:avLst/>
          </a:prstGeom>
        </p:spPr>
        <p:txBody>
          <a:bodyPr anchor="t" rtlCol="false" tIns="0" lIns="0" bIns="0" rIns="0">
            <a:spAutoFit/>
          </a:bodyPr>
          <a:lstStyle/>
          <a:p>
            <a:pPr>
              <a:lnSpc>
                <a:spcPts val="4160"/>
              </a:lnSpc>
            </a:pPr>
            <a:r>
              <a:rPr lang="en-US" sz="3200">
                <a:solidFill>
                  <a:srgbClr val="6CE5E8"/>
                </a:solidFill>
                <a:latin typeface="Times New Roman Bold"/>
              </a:rPr>
              <a:t>DEFINIÇÃO </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Funcionamento</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1028700" y="3189861"/>
            <a:ext cx="14866982" cy="5380991"/>
          </a:xfrm>
          <a:prstGeom prst="rect">
            <a:avLst/>
          </a:prstGeom>
        </p:spPr>
        <p:txBody>
          <a:bodyPr anchor="t" rtlCol="false" tIns="0" lIns="0" bIns="0" rIns="0">
            <a:spAutoFit/>
          </a:bodyPr>
          <a:lstStyle/>
          <a:p>
            <a:pPr marL="734050" indent="-367025" lvl="1">
              <a:lnSpc>
                <a:spcPts val="4759"/>
              </a:lnSpc>
              <a:buFont typeface="Arial"/>
              <a:buChar char="•"/>
            </a:pPr>
            <a:r>
              <a:rPr lang="en-US" sz="3399">
                <a:solidFill>
                  <a:srgbClr val="FFFFFF"/>
                </a:solidFill>
                <a:latin typeface="Open Sans"/>
              </a:rPr>
              <a:t>Só mantem uma fila de páginas correntes na memória.</a:t>
            </a:r>
          </a:p>
          <a:p>
            <a:pPr marL="734050" indent="-367025" lvl="1">
              <a:lnSpc>
                <a:spcPts val="4759"/>
              </a:lnSpc>
              <a:buFont typeface="Arial"/>
              <a:buChar char="•"/>
            </a:pPr>
            <a:r>
              <a:rPr lang="en-US" sz="3399">
                <a:solidFill>
                  <a:srgbClr val="FFFFFF"/>
                </a:solidFill>
                <a:latin typeface="Open Sans"/>
              </a:rPr>
              <a:t>Simples, mas pode ser ineficiente, pois uma página que está em uso constante pode ser retirada</a:t>
            </a:r>
          </a:p>
          <a:p>
            <a:pPr marL="734050" indent="-367025" lvl="1">
              <a:lnSpc>
                <a:spcPts val="4759"/>
              </a:lnSpc>
              <a:buFont typeface="Arial"/>
              <a:buChar char="•"/>
            </a:pPr>
            <a:r>
              <a:rPr lang="en-US" sz="3399">
                <a:solidFill>
                  <a:srgbClr val="FFFFFF"/>
                </a:solidFill>
                <a:latin typeface="Open Sans"/>
              </a:rPr>
              <a:t>Processos que se tornam aptos são inseridos no final da fila</a:t>
            </a:r>
          </a:p>
          <a:p>
            <a:pPr marL="734050" indent="-367025" lvl="1">
              <a:lnSpc>
                <a:spcPts val="4759"/>
              </a:lnSpc>
              <a:buFont typeface="Arial"/>
              <a:buChar char="•"/>
            </a:pPr>
            <a:r>
              <a:rPr lang="en-US" sz="3399">
                <a:solidFill>
                  <a:srgbClr val="FFFFFF"/>
                </a:solidFill>
                <a:latin typeface="Open Sans"/>
              </a:rPr>
              <a:t>Processo que esta no inicio da fila é o próximo a executar</a:t>
            </a:r>
          </a:p>
          <a:p>
            <a:pPr marL="734050" indent="-367025" lvl="1">
              <a:lnSpc>
                <a:spcPts val="4759"/>
              </a:lnSpc>
              <a:buFont typeface="Arial"/>
              <a:buChar char="•"/>
            </a:pPr>
            <a:r>
              <a:rPr lang="en-US" sz="3399">
                <a:solidFill>
                  <a:srgbClr val="FFFFFF"/>
                </a:solidFill>
                <a:latin typeface="Open Sans"/>
              </a:rPr>
              <a:t>Processo executa até que:</a:t>
            </a:r>
          </a:p>
          <a:p>
            <a:pPr marL="1468099" indent="-489366" lvl="2">
              <a:lnSpc>
                <a:spcPts val="4759"/>
              </a:lnSpc>
              <a:buFont typeface="Arial"/>
              <a:buChar char="⚬"/>
            </a:pPr>
            <a:r>
              <a:rPr lang="en-US" sz="3399">
                <a:solidFill>
                  <a:srgbClr val="FFFFFF"/>
                </a:solidFill>
                <a:latin typeface="Open Sans"/>
              </a:rPr>
              <a:t>Libere explicitamente o processador</a:t>
            </a:r>
          </a:p>
          <a:p>
            <a:pPr marL="1468099" indent="-489366" lvl="2">
              <a:lnSpc>
                <a:spcPts val="4759"/>
              </a:lnSpc>
              <a:buFont typeface="Arial"/>
              <a:buChar char="⚬"/>
            </a:pPr>
            <a:r>
              <a:rPr lang="en-US" sz="3399">
                <a:solidFill>
                  <a:srgbClr val="FFFFFF"/>
                </a:solidFill>
                <a:latin typeface="Open Sans"/>
              </a:rPr>
              <a:t>Realize uma chamada de sistema</a:t>
            </a:r>
          </a:p>
          <a:p>
            <a:pPr marL="1468099" indent="-489366" lvl="2">
              <a:lnSpc>
                <a:spcPts val="4759"/>
              </a:lnSpc>
              <a:buFont typeface="Arial"/>
              <a:buChar char="⚬"/>
            </a:pPr>
            <a:r>
              <a:rPr lang="en-US" sz="3399">
                <a:solidFill>
                  <a:srgbClr val="FFFFFF"/>
                </a:solidFill>
                <a:latin typeface="Open Sans"/>
              </a:rPr>
              <a:t>Termine sua execução</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FIFO</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1028700" y="4515952"/>
            <a:ext cx="8115300" cy="2542540"/>
          </a:xfrm>
          <a:prstGeom prst="rect">
            <a:avLst/>
          </a:prstGeom>
        </p:spPr>
        <p:txBody>
          <a:bodyPr anchor="t" rtlCol="false" tIns="0" lIns="0" bIns="0" rIns="0">
            <a:spAutoFit/>
          </a:bodyPr>
          <a:lstStyle/>
          <a:p>
            <a:pPr marL="820417" indent="-410209" lvl="1">
              <a:lnSpc>
                <a:spcPts val="4939"/>
              </a:lnSpc>
              <a:buFont typeface="Arial"/>
              <a:buChar char="•"/>
            </a:pPr>
            <a:r>
              <a:rPr lang="en-US" sz="3799">
                <a:solidFill>
                  <a:srgbClr val="FFFFFF"/>
                </a:solidFill>
                <a:latin typeface="Times New Roman"/>
              </a:rPr>
              <a:t>Fácil entendimento e implementação </a:t>
            </a:r>
          </a:p>
          <a:p>
            <a:pPr>
              <a:lnSpc>
                <a:spcPts val="4939"/>
              </a:lnSpc>
            </a:pPr>
          </a:p>
          <a:p>
            <a:pPr marL="820417" indent="-410209" lvl="1">
              <a:lnSpc>
                <a:spcPts val="4939"/>
              </a:lnSpc>
              <a:buFont typeface="Arial"/>
              <a:buChar char="•"/>
            </a:pPr>
            <a:r>
              <a:rPr lang="en-US" sz="3799">
                <a:solidFill>
                  <a:srgbClr val="FFFFFF"/>
                </a:solidFill>
                <a:latin typeface="Times New Roman"/>
              </a:rPr>
              <a:t>Simples de entender e implementar</a:t>
            </a:r>
          </a:p>
        </p:txBody>
      </p:sp>
      <p:sp>
        <p:nvSpPr>
          <p:cNvPr name="TextBox 7" id="7"/>
          <p:cNvSpPr txBox="true"/>
          <p:nvPr/>
        </p:nvSpPr>
        <p:spPr>
          <a:xfrm rot="0">
            <a:off x="1028700" y="3112115"/>
            <a:ext cx="8105775"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Vantagens</a:t>
            </a:r>
          </a:p>
        </p:txBody>
      </p:sp>
      <p:sp>
        <p:nvSpPr>
          <p:cNvPr name="AutoShape 8" id="8"/>
          <p:cNvSpPr/>
          <p:nvPr/>
        </p:nvSpPr>
        <p:spPr>
          <a:xfrm flipV="true">
            <a:off x="9148762" y="3235940"/>
            <a:ext cx="0" cy="5606998"/>
          </a:xfrm>
          <a:prstGeom prst="line">
            <a:avLst/>
          </a:prstGeom>
          <a:ln cap="flat" w="9525">
            <a:solidFill>
              <a:srgbClr val="FFFFFF"/>
            </a:solidFill>
            <a:prstDash val="solid"/>
            <a:headEnd type="none" len="sm" w="sm"/>
            <a:tailEnd type="none" len="sm" w="sm"/>
          </a:ln>
        </p:spPr>
      </p:sp>
      <p:sp>
        <p:nvSpPr>
          <p:cNvPr name="TextBox 9" id="9"/>
          <p:cNvSpPr txBox="true"/>
          <p:nvPr/>
        </p:nvSpPr>
        <p:spPr>
          <a:xfrm rot="0">
            <a:off x="9144000" y="4515952"/>
            <a:ext cx="8115300" cy="3161665"/>
          </a:xfrm>
          <a:prstGeom prst="rect">
            <a:avLst/>
          </a:prstGeom>
        </p:spPr>
        <p:txBody>
          <a:bodyPr anchor="t" rtlCol="false" tIns="0" lIns="0" bIns="0" rIns="0">
            <a:spAutoFit/>
          </a:bodyPr>
          <a:lstStyle/>
          <a:p>
            <a:pPr marL="820417" indent="-410209" lvl="1">
              <a:lnSpc>
                <a:spcPts val="4939"/>
              </a:lnSpc>
              <a:buFont typeface="Arial"/>
              <a:buChar char="•"/>
            </a:pPr>
            <a:r>
              <a:rPr lang="en-US" sz="3799">
                <a:solidFill>
                  <a:srgbClr val="FFFFFF"/>
                </a:solidFill>
                <a:latin typeface="Times New Roman"/>
              </a:rPr>
              <a:t>Eficiência do processo é baixa</a:t>
            </a:r>
          </a:p>
          <a:p>
            <a:pPr>
              <a:lnSpc>
                <a:spcPts val="4939"/>
              </a:lnSpc>
            </a:pPr>
          </a:p>
          <a:p>
            <a:pPr marL="820417" indent="-410209" lvl="1">
              <a:lnSpc>
                <a:spcPts val="4939"/>
              </a:lnSpc>
              <a:buFont typeface="Arial"/>
              <a:buChar char="•"/>
            </a:pPr>
            <a:r>
              <a:rPr lang="en-US" sz="3799">
                <a:solidFill>
                  <a:srgbClr val="FFFFFF"/>
                </a:solidFill>
                <a:latin typeface="Times New Roman"/>
              </a:rPr>
              <a:t>Cada quadro precisa ser levado em consideração</a:t>
            </a:r>
          </a:p>
          <a:p>
            <a:pPr>
              <a:lnSpc>
                <a:spcPts val="4939"/>
              </a:lnSpc>
            </a:pPr>
          </a:p>
        </p:txBody>
      </p:sp>
      <p:sp>
        <p:nvSpPr>
          <p:cNvPr name="TextBox 10" id="10"/>
          <p:cNvSpPr txBox="true"/>
          <p:nvPr/>
        </p:nvSpPr>
        <p:spPr>
          <a:xfrm rot="0">
            <a:off x="9144000" y="3112115"/>
            <a:ext cx="8115300"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Desvantagens </a:t>
            </a:r>
          </a:p>
        </p:txBody>
      </p:sp>
      <p:sp>
        <p:nvSpPr>
          <p:cNvPr name="AutoShape 11" id="11"/>
          <p:cNvSpPr/>
          <p:nvPr/>
        </p:nvSpPr>
        <p:spPr>
          <a:xfrm>
            <a:off x="736372" y="9263062"/>
            <a:ext cx="16230600"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7495" y="757101"/>
            <a:ext cx="17913009" cy="8501199"/>
          </a:xfrm>
          <a:custGeom>
            <a:avLst/>
            <a:gdLst/>
            <a:ahLst/>
            <a:cxnLst/>
            <a:rect r="r" b="b" t="t" l="l"/>
            <a:pathLst>
              <a:path h="8501199" w="17913009">
                <a:moveTo>
                  <a:pt x="0" y="0"/>
                </a:moveTo>
                <a:lnTo>
                  <a:pt x="17913010" y="0"/>
                </a:lnTo>
                <a:lnTo>
                  <a:pt x="17913010" y="8501199"/>
                </a:lnTo>
                <a:lnTo>
                  <a:pt x="0" y="8501199"/>
                </a:lnTo>
                <a:lnTo>
                  <a:pt x="0" y="0"/>
                </a:lnTo>
                <a:close/>
              </a:path>
            </a:pathLst>
          </a:custGeom>
          <a:blipFill>
            <a:blip r:embed="rId2"/>
            <a:stretch>
              <a:fillRect l="-1650" t="0" r="-1650" b="0"/>
            </a:stretch>
          </a:blipFill>
        </p:spPr>
      </p:sp>
      <p:sp>
        <p:nvSpPr>
          <p:cNvPr name="TextBox 3" id="3"/>
          <p:cNvSpPr txBox="true"/>
          <p:nvPr/>
        </p:nvSpPr>
        <p:spPr>
          <a:xfrm rot="0">
            <a:off x="6496666" y="-57150"/>
            <a:ext cx="875854" cy="537786"/>
          </a:xfrm>
          <a:prstGeom prst="rect">
            <a:avLst/>
          </a:prstGeom>
        </p:spPr>
        <p:txBody>
          <a:bodyPr anchor="t" rtlCol="false" tIns="0" lIns="0" bIns="0" rIns="0">
            <a:spAutoFit/>
          </a:bodyPr>
          <a:lstStyle/>
          <a:p>
            <a:pPr algn="ctr">
              <a:lnSpc>
                <a:spcPts val="4483"/>
              </a:lnSpc>
            </a:pPr>
            <a:r>
              <a:rPr lang="en-US" sz="3202">
                <a:solidFill>
                  <a:srgbClr val="000000"/>
                </a:solidFill>
                <a:latin typeface="Open Sans"/>
              </a:rPr>
              <a:t>RAM</a:t>
            </a:r>
          </a:p>
        </p:txBody>
      </p:sp>
      <p:sp>
        <p:nvSpPr>
          <p:cNvPr name="TextBox 4" id="4"/>
          <p:cNvSpPr txBox="true"/>
          <p:nvPr/>
        </p:nvSpPr>
        <p:spPr>
          <a:xfrm rot="0">
            <a:off x="12836535" y="551709"/>
            <a:ext cx="3339744" cy="372685"/>
          </a:xfrm>
          <a:prstGeom prst="rect">
            <a:avLst/>
          </a:prstGeom>
        </p:spPr>
        <p:txBody>
          <a:bodyPr anchor="t" rtlCol="false" tIns="0" lIns="0" bIns="0" rIns="0">
            <a:spAutoFit/>
          </a:bodyPr>
          <a:lstStyle/>
          <a:p>
            <a:pPr algn="ctr">
              <a:lnSpc>
                <a:spcPts val="3083"/>
              </a:lnSpc>
            </a:pPr>
            <a:r>
              <a:rPr lang="en-US" sz="2202">
                <a:solidFill>
                  <a:srgbClr val="000000"/>
                </a:solidFill>
                <a:latin typeface="Open Sans"/>
              </a:rPr>
              <a:t>Tabela de páginas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flipH="false" flipV="false" rot="0">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solidFill>
          </p:spPr>
        </p:sp>
      </p:grpSp>
      <p:grpSp>
        <p:nvGrpSpPr>
          <p:cNvPr name="Group 4" id="4"/>
          <p:cNvGrpSpPr/>
          <p:nvPr/>
        </p:nvGrpSpPr>
        <p:grpSpPr>
          <a:xfrm rot="0">
            <a:off x="0" y="0"/>
            <a:ext cx="8302249" cy="10287000"/>
            <a:chOff x="0" y="0"/>
            <a:chExt cx="11069666" cy="13716000"/>
          </a:xfrm>
        </p:grpSpPr>
        <p:pic>
          <p:nvPicPr>
            <p:cNvPr name="Picture 5" id="5"/>
            <p:cNvPicPr>
              <a:picLocks noChangeAspect="true"/>
            </p:cNvPicPr>
            <p:nvPr/>
          </p:nvPicPr>
          <p:blipFill>
            <a:blip r:embed="rId2">
              <a:alphaModFix amt="30000"/>
            </a:blip>
            <a:srcRect l="26865" t="0" r="23376" b="0"/>
            <a:stretch>
              <a:fillRect/>
            </a:stretch>
          </p:blipFill>
          <p:spPr>
            <a:xfrm flipH="false" flipV="false">
              <a:off x="0" y="0"/>
              <a:ext cx="11069666" cy="13716000"/>
            </a:xfrm>
            <a:prstGeom prst="rect">
              <a:avLst/>
            </a:prstGeom>
          </p:spPr>
        </p:pic>
      </p:grpSp>
      <p:sp>
        <p:nvSpPr>
          <p:cNvPr name="TextBox 6" id="6"/>
          <p:cNvSpPr txBox="true"/>
          <p:nvPr/>
        </p:nvSpPr>
        <p:spPr>
          <a:xfrm rot="0">
            <a:off x="1595624" y="2281238"/>
            <a:ext cx="5086201" cy="4229100"/>
          </a:xfrm>
          <a:prstGeom prst="rect">
            <a:avLst/>
          </a:prstGeom>
        </p:spPr>
        <p:txBody>
          <a:bodyPr anchor="t" rtlCol="false" tIns="0" lIns="0" bIns="0" rIns="0">
            <a:spAutoFit/>
          </a:bodyPr>
          <a:lstStyle/>
          <a:p>
            <a:pPr algn="ctr">
              <a:lnSpc>
                <a:spcPts val="10680"/>
              </a:lnSpc>
            </a:pPr>
            <a:r>
              <a:rPr lang="en-US" sz="8900">
                <a:solidFill>
                  <a:srgbClr val="6CE5E8"/>
                </a:solidFill>
                <a:latin typeface="Times New Roman Bold"/>
              </a:rPr>
              <a:t>Algoritmo </a:t>
            </a:r>
          </a:p>
          <a:p>
            <a:pPr algn="ctr">
              <a:lnSpc>
                <a:spcPts val="10680"/>
              </a:lnSpc>
            </a:pPr>
            <a:r>
              <a:rPr lang="en-US" sz="8900">
                <a:solidFill>
                  <a:srgbClr val="6CE5E8"/>
                </a:solidFill>
                <a:latin typeface="Times New Roman Bold"/>
              </a:rPr>
              <a:t>do</a:t>
            </a:r>
          </a:p>
          <a:p>
            <a:pPr algn="ctr">
              <a:lnSpc>
                <a:spcPts val="10680"/>
              </a:lnSpc>
            </a:pPr>
            <a:r>
              <a:rPr lang="en-US" sz="8900">
                <a:solidFill>
                  <a:srgbClr val="6CE5E8"/>
                </a:solidFill>
                <a:latin typeface="Times New Roman Bold"/>
              </a:rPr>
              <a:t>Relogio</a:t>
            </a:r>
          </a:p>
        </p:txBody>
      </p:sp>
      <p:sp>
        <p:nvSpPr>
          <p:cNvPr name="TextBox 7" id="7"/>
          <p:cNvSpPr txBox="true"/>
          <p:nvPr/>
        </p:nvSpPr>
        <p:spPr>
          <a:xfrm rot="0">
            <a:off x="9700023" y="2026299"/>
            <a:ext cx="7016425" cy="5723635"/>
          </a:xfrm>
          <a:prstGeom prst="rect">
            <a:avLst/>
          </a:prstGeom>
        </p:spPr>
        <p:txBody>
          <a:bodyPr anchor="t" rtlCol="false" tIns="0" lIns="0" bIns="0" rIns="0">
            <a:spAutoFit/>
          </a:bodyPr>
          <a:lstStyle/>
          <a:p>
            <a:pPr>
              <a:lnSpc>
                <a:spcPts val="4966"/>
              </a:lnSpc>
            </a:pPr>
            <a:r>
              <a:rPr lang="en-US" sz="3820" spc="45">
                <a:solidFill>
                  <a:srgbClr val="FFFFFF"/>
                </a:solidFill>
                <a:latin typeface="Times New Roman"/>
              </a:rPr>
              <a:t>Visão melhorar o desempenho do algoritmo RC, diferenciando apenas na implementação da fila</a:t>
            </a:r>
          </a:p>
          <a:p>
            <a:pPr marL="824750" indent="-412375" lvl="1">
              <a:lnSpc>
                <a:spcPts val="4966"/>
              </a:lnSpc>
              <a:buFont typeface="Arial"/>
              <a:buChar char="•"/>
            </a:pPr>
            <a:r>
              <a:rPr lang="en-US" sz="3820" spc="45">
                <a:solidFill>
                  <a:srgbClr val="FFFFFF"/>
                </a:solidFill>
                <a:latin typeface="Times New Roman"/>
              </a:rPr>
              <a:t>O ponteiro sempre aponta para a pagina mais antiga</a:t>
            </a:r>
          </a:p>
          <a:p>
            <a:pPr marL="824750" indent="-412375" lvl="1">
              <a:lnSpc>
                <a:spcPts val="4966"/>
              </a:lnSpc>
              <a:buFont typeface="Arial"/>
              <a:buChar char="•"/>
            </a:pPr>
            <a:r>
              <a:rPr lang="en-US" sz="3820" spc="45">
                <a:solidFill>
                  <a:srgbClr val="FFFFFF"/>
                </a:solidFill>
                <a:latin typeface="Times New Roman"/>
              </a:rPr>
              <a:t>Se R=1, R é resetado e o ponteiro avança para a proxima pagina até encontrar o R=0</a:t>
            </a:r>
          </a:p>
        </p:txBody>
      </p:sp>
      <p:sp>
        <p:nvSpPr>
          <p:cNvPr name="TextBox 8" id="8"/>
          <p:cNvSpPr txBox="true"/>
          <p:nvPr/>
        </p:nvSpPr>
        <p:spPr>
          <a:xfrm rot="0">
            <a:off x="9700023" y="1033768"/>
            <a:ext cx="7559277" cy="578485"/>
          </a:xfrm>
          <a:prstGeom prst="rect">
            <a:avLst/>
          </a:prstGeom>
        </p:spPr>
        <p:txBody>
          <a:bodyPr anchor="t" rtlCol="false" tIns="0" lIns="0" bIns="0" rIns="0">
            <a:spAutoFit/>
          </a:bodyPr>
          <a:lstStyle/>
          <a:p>
            <a:pPr>
              <a:lnSpc>
                <a:spcPts val="4160"/>
              </a:lnSpc>
            </a:pPr>
            <a:r>
              <a:rPr lang="en-US" sz="3200">
                <a:solidFill>
                  <a:srgbClr val="6CE5E8"/>
                </a:solidFill>
                <a:latin typeface="Times New Roman Bold"/>
              </a:rPr>
              <a:t>DEFINIÇÃO </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Funcionamento</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970421" y="2732180"/>
            <a:ext cx="16035431" cy="5586095"/>
          </a:xfrm>
          <a:prstGeom prst="rect">
            <a:avLst/>
          </a:prstGeom>
        </p:spPr>
        <p:txBody>
          <a:bodyPr anchor="t" rtlCol="false" tIns="0" lIns="0" bIns="0" rIns="0">
            <a:spAutoFit/>
          </a:bodyPr>
          <a:lstStyle/>
          <a:p>
            <a:pPr marL="734059" indent="-367030" lvl="1">
              <a:lnSpc>
                <a:spcPts val="4419"/>
              </a:lnSpc>
              <a:buFont typeface="Arial"/>
              <a:buChar char="•"/>
            </a:pPr>
            <a:r>
              <a:rPr lang="en-US" sz="3399" spc="40">
                <a:solidFill>
                  <a:srgbClr val="FFFFFF"/>
                </a:solidFill>
                <a:latin typeface="Times New Roman"/>
              </a:rPr>
              <a:t>Quando ocorre um page fault: </a:t>
            </a:r>
          </a:p>
          <a:p>
            <a:pPr marL="1468119" indent="-489373" lvl="2">
              <a:lnSpc>
                <a:spcPts val="4419"/>
              </a:lnSpc>
              <a:buFont typeface="Arial"/>
              <a:buChar char="⚬"/>
            </a:pPr>
            <a:r>
              <a:rPr lang="en-US" sz="3399" spc="40">
                <a:solidFill>
                  <a:srgbClr val="FFFFFF"/>
                </a:solidFill>
                <a:latin typeface="Times New Roman"/>
              </a:rPr>
              <a:t>Inspeciona-­se a cabeça da lista </a:t>
            </a:r>
          </a:p>
          <a:p>
            <a:pPr marL="1468119" indent="-489373" lvl="2">
              <a:lnSpc>
                <a:spcPts val="4419"/>
              </a:lnSpc>
              <a:buFont typeface="Arial"/>
              <a:buChar char="⚬"/>
            </a:pPr>
            <a:r>
              <a:rPr lang="en-US" sz="3399" spc="40">
                <a:solidFill>
                  <a:srgbClr val="FFFFFF"/>
                </a:solidFill>
                <a:latin typeface="Times New Roman"/>
              </a:rPr>
              <a:t>Se R = 0: </a:t>
            </a:r>
          </a:p>
          <a:p>
            <a:pPr marL="2202178" indent="-550545" lvl="3">
              <a:lnSpc>
                <a:spcPts val="4419"/>
              </a:lnSpc>
              <a:buFont typeface="Arial"/>
              <a:buChar char="￭"/>
            </a:pPr>
            <a:r>
              <a:rPr lang="en-US" sz="3399" spc="40">
                <a:solidFill>
                  <a:srgbClr val="FFFFFF"/>
                </a:solidFill>
                <a:latin typeface="Times New Roman"/>
              </a:rPr>
              <a:t>Substitui­-se a página da cabeça pela nova página </a:t>
            </a:r>
          </a:p>
          <a:p>
            <a:pPr marL="2202178" indent="-550545" lvl="3">
              <a:lnSpc>
                <a:spcPts val="4419"/>
              </a:lnSpc>
              <a:buFont typeface="Arial"/>
              <a:buChar char="￭"/>
            </a:pPr>
            <a:r>
              <a:rPr lang="en-US" sz="3399" spc="40">
                <a:solidFill>
                  <a:srgbClr val="FFFFFF"/>
                </a:solidFill>
                <a:latin typeface="Times New Roman"/>
              </a:rPr>
              <a:t>Avança­-se a cabeça em uma posição</a:t>
            </a:r>
          </a:p>
          <a:p>
            <a:pPr marL="1468119" indent="-489373" lvl="2">
              <a:lnSpc>
                <a:spcPts val="4419"/>
              </a:lnSpc>
              <a:buFont typeface="Arial"/>
              <a:buChar char="⚬"/>
            </a:pPr>
            <a:r>
              <a:rPr lang="en-US" sz="3399" spc="40">
                <a:solidFill>
                  <a:srgbClr val="FFFFFF"/>
                </a:solidFill>
                <a:latin typeface="Times New Roman"/>
              </a:rPr>
              <a:t>Se R = 1:</a:t>
            </a:r>
          </a:p>
          <a:p>
            <a:pPr marL="2202178" indent="-550545" lvl="3">
              <a:lnSpc>
                <a:spcPts val="4419"/>
              </a:lnSpc>
              <a:buFont typeface="Arial"/>
              <a:buChar char="￭"/>
            </a:pPr>
            <a:r>
              <a:rPr lang="en-US" sz="3399" spc="40">
                <a:solidFill>
                  <a:srgbClr val="FFFFFF"/>
                </a:solidFill>
                <a:latin typeface="Times New Roman"/>
              </a:rPr>
              <a:t>Avança­-se a cabeça em uma posição</a:t>
            </a:r>
          </a:p>
          <a:p>
            <a:pPr marL="2202178" indent="-550545" lvl="3">
              <a:lnSpc>
                <a:spcPts val="4419"/>
              </a:lnSpc>
              <a:buFont typeface="Arial"/>
              <a:buChar char="￭"/>
            </a:pPr>
            <a:r>
              <a:rPr lang="en-US" sz="3399" spc="40">
                <a:solidFill>
                  <a:srgbClr val="FFFFFF"/>
                </a:solidFill>
                <a:latin typeface="Times New Roman"/>
              </a:rPr>
              <a:t>Repete­se o processo até encontrar página com R = 0 </a:t>
            </a:r>
          </a:p>
          <a:p>
            <a:pPr marL="2202178" indent="-550545" lvl="3">
              <a:lnSpc>
                <a:spcPts val="4419"/>
              </a:lnSpc>
              <a:buFont typeface="Arial"/>
              <a:buChar char="￭"/>
            </a:pPr>
            <a:r>
              <a:rPr lang="en-US" sz="3399" spc="40">
                <a:solidFill>
                  <a:srgbClr val="FFFFFF"/>
                </a:solidFill>
                <a:latin typeface="Times New Roman"/>
              </a:rPr>
              <a:t>Age como no caso anterior (R=0)</a:t>
            </a:r>
          </a:p>
          <a:p>
            <a:pPr>
              <a:lnSpc>
                <a:spcPts val="4419"/>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false" rot="0">
            <a:off x="9144000" y="3884051"/>
            <a:ext cx="5048762" cy="5026323"/>
          </a:xfrm>
          <a:custGeom>
            <a:avLst/>
            <a:gdLst/>
            <a:ahLst/>
            <a:cxnLst/>
            <a:rect r="r" b="b" t="t" l="l"/>
            <a:pathLst>
              <a:path h="5026323" w="5048762">
                <a:moveTo>
                  <a:pt x="0" y="0"/>
                </a:moveTo>
                <a:lnTo>
                  <a:pt x="5048762" y="0"/>
                </a:lnTo>
                <a:lnTo>
                  <a:pt x="5048762" y="5026324"/>
                </a:lnTo>
                <a:lnTo>
                  <a:pt x="0" y="5026324"/>
                </a:lnTo>
                <a:lnTo>
                  <a:pt x="0" y="0"/>
                </a:lnTo>
                <a:close/>
              </a:path>
            </a:pathLst>
          </a:custGeom>
          <a:blipFill>
            <a:blip r:embed="rId2"/>
            <a:stretch>
              <a:fillRect l="0" t="0" r="0" b="0"/>
            </a:stretch>
          </a:blipFill>
        </p:spPr>
      </p:sp>
      <p:sp>
        <p:nvSpPr>
          <p:cNvPr name="Freeform 4" id="4"/>
          <p:cNvSpPr/>
          <p:nvPr/>
        </p:nvSpPr>
        <p:spPr>
          <a:xfrm flipH="false" flipV="false" rot="0">
            <a:off x="2573055" y="3884051"/>
            <a:ext cx="5048762" cy="5026323"/>
          </a:xfrm>
          <a:custGeom>
            <a:avLst/>
            <a:gdLst/>
            <a:ahLst/>
            <a:cxnLst/>
            <a:rect r="r" b="b" t="t" l="l"/>
            <a:pathLst>
              <a:path h="5026323" w="5048762">
                <a:moveTo>
                  <a:pt x="0" y="0"/>
                </a:moveTo>
                <a:lnTo>
                  <a:pt x="5048762" y="0"/>
                </a:lnTo>
                <a:lnTo>
                  <a:pt x="5048762" y="5026324"/>
                </a:lnTo>
                <a:lnTo>
                  <a:pt x="0" y="5026324"/>
                </a:lnTo>
                <a:lnTo>
                  <a:pt x="0" y="0"/>
                </a:lnTo>
                <a:close/>
              </a:path>
            </a:pathLst>
          </a:custGeom>
          <a:blipFill>
            <a:blip r:embed="rId3"/>
            <a:stretch>
              <a:fillRect l="0" t="0" r="0" b="0"/>
            </a:stretch>
          </a:blipFill>
        </p:spPr>
      </p:sp>
      <p:grpSp>
        <p:nvGrpSpPr>
          <p:cNvPr name="Group 5" id="5"/>
          <p:cNvGrpSpPr/>
          <p:nvPr/>
        </p:nvGrpSpPr>
        <p:grpSpPr>
          <a:xfrm rot="0">
            <a:off x="1028700" y="1028700"/>
            <a:ext cx="8890288" cy="1610995"/>
            <a:chOff x="0" y="0"/>
            <a:chExt cx="11853717" cy="2147993"/>
          </a:xfrm>
        </p:grpSpPr>
        <p:sp>
          <p:nvSpPr>
            <p:cNvPr name="TextBox 6" id="6"/>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Funcionamento</a:t>
              </a:r>
            </a:p>
          </p:txBody>
        </p:sp>
        <p:sp>
          <p:nvSpPr>
            <p:cNvPr name="TextBox 7" id="7"/>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530948" y="570503"/>
            <a:ext cx="8449761" cy="9145995"/>
          </a:xfrm>
          <a:custGeom>
            <a:avLst/>
            <a:gdLst/>
            <a:ahLst/>
            <a:cxnLst/>
            <a:rect r="r" b="b" t="t" l="l"/>
            <a:pathLst>
              <a:path h="9145995" w="8449761">
                <a:moveTo>
                  <a:pt x="0" y="0"/>
                </a:moveTo>
                <a:lnTo>
                  <a:pt x="8449760" y="0"/>
                </a:lnTo>
                <a:lnTo>
                  <a:pt x="8449760" y="9145994"/>
                </a:lnTo>
                <a:lnTo>
                  <a:pt x="0" y="9145994"/>
                </a:lnTo>
                <a:lnTo>
                  <a:pt x="0" y="0"/>
                </a:lnTo>
                <a:close/>
              </a:path>
            </a:pathLst>
          </a:custGeom>
          <a:blipFill>
            <a:blip r:embed="rId2"/>
            <a:stretch>
              <a:fillRect l="-61546" t="-34951" r="-45725" b="-8669"/>
            </a:stretch>
          </a:blipFill>
        </p:spPr>
      </p:sp>
      <p:sp>
        <p:nvSpPr>
          <p:cNvPr name="Freeform 3" id="3"/>
          <p:cNvSpPr/>
          <p:nvPr/>
        </p:nvSpPr>
        <p:spPr>
          <a:xfrm flipH="false" flipV="false" rot="0">
            <a:off x="9530948" y="570503"/>
            <a:ext cx="8449761" cy="9134787"/>
          </a:xfrm>
          <a:custGeom>
            <a:avLst/>
            <a:gdLst/>
            <a:ahLst/>
            <a:cxnLst/>
            <a:rect r="r" b="b" t="t" l="l"/>
            <a:pathLst>
              <a:path h="9134787" w="8449761">
                <a:moveTo>
                  <a:pt x="0" y="0"/>
                </a:moveTo>
                <a:lnTo>
                  <a:pt x="8449760" y="0"/>
                </a:lnTo>
                <a:lnTo>
                  <a:pt x="8449760" y="9134787"/>
                </a:lnTo>
                <a:lnTo>
                  <a:pt x="0" y="9134787"/>
                </a:lnTo>
                <a:lnTo>
                  <a:pt x="0" y="0"/>
                </a:lnTo>
                <a:close/>
              </a:path>
            </a:pathLst>
          </a:custGeom>
          <a:blipFill>
            <a:blip r:embed="rId3"/>
            <a:stretch>
              <a:fillRect l="-66393" t="-43999" r="-65403" b="-16810"/>
            </a:stretch>
          </a:blipFill>
        </p:spPr>
      </p:sp>
      <p:sp>
        <p:nvSpPr>
          <p:cNvPr name="TextBox 4" id="4"/>
          <p:cNvSpPr txBox="true"/>
          <p:nvPr/>
        </p:nvSpPr>
        <p:spPr>
          <a:xfrm rot="0">
            <a:off x="-283132" y="1245670"/>
            <a:ext cx="9427132" cy="9080270"/>
          </a:xfrm>
          <a:prstGeom prst="rect">
            <a:avLst/>
          </a:prstGeom>
        </p:spPr>
        <p:txBody>
          <a:bodyPr anchor="t" rtlCol="false" tIns="0" lIns="0" bIns="0" rIns="0">
            <a:spAutoFit/>
          </a:bodyPr>
          <a:lstStyle/>
          <a:p>
            <a:pPr>
              <a:lnSpc>
                <a:spcPts val="6412"/>
              </a:lnSpc>
            </a:pPr>
          </a:p>
          <a:p>
            <a:pPr algn="just" marL="988823" indent="-494411" lvl="1">
              <a:lnSpc>
                <a:spcPts val="6412"/>
              </a:lnSpc>
              <a:buFont typeface="Arial"/>
              <a:buChar char="•"/>
            </a:pPr>
            <a:r>
              <a:rPr lang="en-US" sz="4580">
                <a:solidFill>
                  <a:srgbClr val="FFFFFF"/>
                </a:solidFill>
                <a:latin typeface="Times New Roman"/>
              </a:rPr>
              <a:t>Memória principal é subdividida em duas áreas</a:t>
            </a:r>
          </a:p>
          <a:p>
            <a:pPr algn="just" marL="988823" indent="-494411" lvl="1">
              <a:lnSpc>
                <a:spcPts val="6412"/>
              </a:lnSpc>
              <a:buFont typeface="Arial"/>
              <a:buChar char="•"/>
            </a:pPr>
            <a:r>
              <a:rPr lang="en-US" sz="4580">
                <a:solidFill>
                  <a:srgbClr val="FFFFFF"/>
                </a:solidFill>
                <a:latin typeface="Times New Roman"/>
              </a:rPr>
              <a:t>programa é alocado em um único bloco contíguo de memória</a:t>
            </a:r>
          </a:p>
          <a:p>
            <a:pPr algn="just" marL="988823" indent="-494411" lvl="1">
              <a:lnSpc>
                <a:spcPts val="6412"/>
              </a:lnSpc>
              <a:buFont typeface="Arial"/>
              <a:buChar char="•"/>
            </a:pPr>
            <a:r>
              <a:rPr lang="en-US" sz="4580">
                <a:solidFill>
                  <a:srgbClr val="FFFFFF"/>
                </a:solidFill>
                <a:latin typeface="Times New Roman"/>
              </a:rPr>
              <a:t>o programador deve desenvolver suas aplicações preocupado, apenas, em não ultrapassar o espaço de memória disponível</a:t>
            </a:r>
          </a:p>
          <a:p>
            <a:pPr algn="just">
              <a:lnSpc>
                <a:spcPts val="6989"/>
              </a:lnSpc>
            </a:pPr>
          </a:p>
          <a:p>
            <a:pPr algn="just">
              <a:lnSpc>
                <a:spcPts val="6989"/>
              </a:lnSpc>
            </a:pPr>
          </a:p>
        </p:txBody>
      </p:sp>
      <p:sp>
        <p:nvSpPr>
          <p:cNvPr name="TextBox 5" id="5"/>
          <p:cNvSpPr txBox="true"/>
          <p:nvPr/>
        </p:nvSpPr>
        <p:spPr>
          <a:xfrm rot="0">
            <a:off x="235280" y="626545"/>
            <a:ext cx="9295667" cy="1314450"/>
          </a:xfrm>
          <a:prstGeom prst="rect">
            <a:avLst/>
          </a:prstGeom>
        </p:spPr>
        <p:txBody>
          <a:bodyPr anchor="t" rtlCol="false" tIns="0" lIns="0" bIns="0" rIns="0">
            <a:spAutoFit/>
          </a:bodyPr>
          <a:lstStyle/>
          <a:p>
            <a:pPr algn="ctr">
              <a:lnSpc>
                <a:spcPts val="9175"/>
              </a:lnSpc>
            </a:pPr>
            <a:r>
              <a:rPr lang="en-US" sz="7646">
                <a:solidFill>
                  <a:srgbClr val="6CE5E8"/>
                </a:solidFill>
                <a:latin typeface="Times New Roman Bold"/>
              </a:rPr>
              <a:t>Alocação Contígua</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flipH="false" flipV="false" rot="0">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solidFill>
          </p:spPr>
        </p:sp>
      </p:grpSp>
      <p:grpSp>
        <p:nvGrpSpPr>
          <p:cNvPr name="Group 4" id="4"/>
          <p:cNvGrpSpPr/>
          <p:nvPr/>
        </p:nvGrpSpPr>
        <p:grpSpPr>
          <a:xfrm rot="0">
            <a:off x="0" y="0"/>
            <a:ext cx="8302249" cy="10287000"/>
            <a:chOff x="0" y="0"/>
            <a:chExt cx="11069666" cy="13716000"/>
          </a:xfrm>
        </p:grpSpPr>
        <p:pic>
          <p:nvPicPr>
            <p:cNvPr name="Picture 5" id="5"/>
            <p:cNvPicPr>
              <a:picLocks noChangeAspect="true"/>
            </p:cNvPicPr>
            <p:nvPr/>
          </p:nvPicPr>
          <p:blipFill>
            <a:blip r:embed="rId2">
              <a:alphaModFix amt="30000"/>
            </a:blip>
            <a:srcRect l="26865" t="0" r="23376" b="0"/>
            <a:stretch>
              <a:fillRect/>
            </a:stretch>
          </p:blipFill>
          <p:spPr>
            <a:xfrm flipH="false" flipV="false">
              <a:off x="0" y="0"/>
              <a:ext cx="11069666" cy="13716000"/>
            </a:xfrm>
            <a:prstGeom prst="rect">
              <a:avLst/>
            </a:prstGeom>
          </p:spPr>
        </p:pic>
      </p:grpSp>
      <p:sp>
        <p:nvSpPr>
          <p:cNvPr name="TextBox 6" id="6"/>
          <p:cNvSpPr txBox="true"/>
          <p:nvPr/>
        </p:nvSpPr>
        <p:spPr>
          <a:xfrm rot="0">
            <a:off x="1595624" y="2281238"/>
            <a:ext cx="5086201" cy="2876550"/>
          </a:xfrm>
          <a:prstGeom prst="rect">
            <a:avLst/>
          </a:prstGeom>
        </p:spPr>
        <p:txBody>
          <a:bodyPr anchor="t" rtlCol="false" tIns="0" lIns="0" bIns="0" rIns="0">
            <a:spAutoFit/>
          </a:bodyPr>
          <a:lstStyle/>
          <a:p>
            <a:pPr algn="ctr">
              <a:lnSpc>
                <a:spcPts val="10680"/>
              </a:lnSpc>
            </a:pPr>
            <a:r>
              <a:rPr lang="en-US" sz="8900">
                <a:solidFill>
                  <a:srgbClr val="6CE5E8"/>
                </a:solidFill>
                <a:latin typeface="Times New Roman Bold"/>
              </a:rPr>
              <a:t>Algoritmo </a:t>
            </a:r>
          </a:p>
          <a:p>
            <a:pPr algn="ctr">
              <a:lnSpc>
                <a:spcPts val="10680"/>
              </a:lnSpc>
            </a:pPr>
            <a:r>
              <a:rPr lang="en-US" sz="8900">
                <a:solidFill>
                  <a:srgbClr val="6CE5E8"/>
                </a:solidFill>
                <a:latin typeface="Times New Roman Bold"/>
              </a:rPr>
              <a:t>LFU</a:t>
            </a:r>
          </a:p>
        </p:txBody>
      </p:sp>
      <p:sp>
        <p:nvSpPr>
          <p:cNvPr name="TextBox 7" id="7"/>
          <p:cNvSpPr txBox="true"/>
          <p:nvPr/>
        </p:nvSpPr>
        <p:spPr>
          <a:xfrm rot="0">
            <a:off x="9700023" y="2035824"/>
            <a:ext cx="7869302" cy="6690995"/>
          </a:xfrm>
          <a:prstGeom prst="rect">
            <a:avLst/>
          </a:prstGeom>
        </p:spPr>
        <p:txBody>
          <a:bodyPr anchor="t" rtlCol="false" tIns="0" lIns="0" bIns="0" rIns="0">
            <a:spAutoFit/>
          </a:bodyPr>
          <a:lstStyle/>
          <a:p>
            <a:pPr>
              <a:lnSpc>
                <a:spcPts val="4419"/>
              </a:lnSpc>
            </a:pPr>
            <a:r>
              <a:rPr lang="en-US" sz="3399" spc="40">
                <a:solidFill>
                  <a:srgbClr val="FFFFFF"/>
                </a:solidFill>
                <a:latin typeface="Times New Roman"/>
              </a:rPr>
              <a:t>LFU</a:t>
            </a:r>
            <a:r>
              <a:rPr lang="en-US" sz="3399" spc="40">
                <a:solidFill>
                  <a:srgbClr val="FFFFFF"/>
                </a:solidFill>
                <a:latin typeface="Times New Roman"/>
              </a:rPr>
              <a:t> significa Least Frequently Used . É um algoritmo de cache usado para otimizar a memória do computador. Nesse algoritmo, o sistema mantém um registro de quantas vezes um bloco é referido na memória. Quando a memória cache está completamente cheia e exige mais espaço, o item com a frequência de referência mais baixa é removido.</a:t>
            </a:r>
          </a:p>
          <a:p>
            <a:pPr>
              <a:lnSpc>
                <a:spcPts val="4419"/>
              </a:lnSpc>
            </a:pPr>
            <a:r>
              <a:rPr lang="en-US" sz="3399" spc="40">
                <a:solidFill>
                  <a:srgbClr val="FFFFFF"/>
                </a:solidFill>
                <a:latin typeface="Times New Roman"/>
              </a:rPr>
              <a:t>Três operações executadas pelo LFU são - Set (inserir), Recuperar (consultar), Remover (excluir).</a:t>
            </a:r>
          </a:p>
        </p:txBody>
      </p:sp>
      <p:sp>
        <p:nvSpPr>
          <p:cNvPr name="TextBox 8" id="8"/>
          <p:cNvSpPr txBox="true"/>
          <p:nvPr/>
        </p:nvSpPr>
        <p:spPr>
          <a:xfrm rot="0">
            <a:off x="9700023" y="1033768"/>
            <a:ext cx="7559277" cy="578485"/>
          </a:xfrm>
          <a:prstGeom prst="rect">
            <a:avLst/>
          </a:prstGeom>
        </p:spPr>
        <p:txBody>
          <a:bodyPr anchor="t" rtlCol="false" tIns="0" lIns="0" bIns="0" rIns="0">
            <a:spAutoFit/>
          </a:bodyPr>
          <a:lstStyle/>
          <a:p>
            <a:pPr>
              <a:lnSpc>
                <a:spcPts val="4160"/>
              </a:lnSpc>
            </a:pPr>
            <a:r>
              <a:rPr lang="en-US" sz="3200">
                <a:solidFill>
                  <a:srgbClr val="6CE5E8"/>
                </a:solidFill>
                <a:latin typeface="Times New Roman Bold"/>
              </a:rPr>
              <a:t>DEFINIÇÃO </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Funcionamento</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1028700" y="2755157"/>
            <a:ext cx="16035431" cy="3440806"/>
          </a:xfrm>
          <a:prstGeom prst="rect">
            <a:avLst/>
          </a:prstGeom>
        </p:spPr>
        <p:txBody>
          <a:bodyPr anchor="t" rtlCol="false" tIns="0" lIns="0" bIns="0" rIns="0">
            <a:spAutoFit/>
          </a:bodyPr>
          <a:lstStyle/>
          <a:p>
            <a:pPr>
              <a:lnSpc>
                <a:spcPts val="4863"/>
              </a:lnSpc>
            </a:pPr>
            <a:r>
              <a:rPr lang="en-US" sz="3740" spc="44">
                <a:solidFill>
                  <a:srgbClr val="FFFFFF"/>
                </a:solidFill>
                <a:latin typeface="Times New Roman"/>
              </a:rPr>
              <a:t>O algoritmo LFU</a:t>
            </a:r>
          </a:p>
          <a:p>
            <a:pPr marL="734059" indent="-367030" lvl="1">
              <a:lnSpc>
                <a:spcPts val="4419"/>
              </a:lnSpc>
              <a:buFont typeface="Arial"/>
              <a:buChar char="•"/>
            </a:pPr>
            <a:r>
              <a:rPr lang="en-US" sz="3399" spc="40">
                <a:solidFill>
                  <a:srgbClr val="FFFFFF"/>
                </a:solidFill>
                <a:latin typeface="Times New Roman"/>
              </a:rPr>
              <a:t>Pode seguir o método FIFO, ou seja, primeiro a entrar, primeiro a sair.</a:t>
            </a:r>
          </a:p>
          <a:p>
            <a:pPr marL="734059" indent="-367030" lvl="1">
              <a:lnSpc>
                <a:spcPts val="4419"/>
              </a:lnSpc>
              <a:buFont typeface="Arial"/>
              <a:buChar char="•"/>
            </a:pPr>
            <a:r>
              <a:rPr lang="en-US" sz="3399" spc="40">
                <a:solidFill>
                  <a:srgbClr val="FFFFFF"/>
                </a:solidFill>
                <a:latin typeface="Times New Roman"/>
              </a:rPr>
              <a:t>Min Heap pode ser usado para implementar este algoritmo na complexidade de tempo logarítmico.</a:t>
            </a:r>
          </a:p>
          <a:p>
            <a:pPr marL="734059" indent="-367030" lvl="1">
              <a:lnSpc>
                <a:spcPts val="4419"/>
              </a:lnSpc>
              <a:buFont typeface="Arial"/>
              <a:buChar char="•"/>
            </a:pPr>
            <a:r>
              <a:rPr lang="en-US" sz="3399" spc="40">
                <a:solidFill>
                  <a:srgbClr val="FFFFFF"/>
                </a:solidFill>
                <a:latin typeface="Times New Roman"/>
              </a:rPr>
              <a:t>É muito sistemático nos casos em que o padrão de acesso para a memória cache não muda com muita frequência.</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Algoritmo LFU</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1028700" y="4515952"/>
            <a:ext cx="8115300" cy="4399915"/>
          </a:xfrm>
          <a:prstGeom prst="rect">
            <a:avLst/>
          </a:prstGeom>
        </p:spPr>
        <p:txBody>
          <a:bodyPr anchor="t" rtlCol="false" tIns="0" lIns="0" bIns="0" rIns="0">
            <a:spAutoFit/>
          </a:bodyPr>
          <a:lstStyle/>
          <a:p>
            <a:pPr marL="820417" indent="-410209" lvl="1">
              <a:lnSpc>
                <a:spcPts val="4939"/>
              </a:lnSpc>
              <a:buFont typeface="Arial"/>
              <a:buChar char="•"/>
            </a:pPr>
            <a:r>
              <a:rPr lang="en-US" sz="3799">
                <a:solidFill>
                  <a:srgbClr val="FFFFFF"/>
                </a:solidFill>
                <a:latin typeface="Times New Roman"/>
              </a:rPr>
              <a:t>Útil para encontrar um item quando os dados se repetem</a:t>
            </a:r>
          </a:p>
          <a:p>
            <a:pPr>
              <a:lnSpc>
                <a:spcPts val="4939"/>
              </a:lnSpc>
            </a:pPr>
          </a:p>
          <a:p>
            <a:pPr marL="820417" indent="-410209" lvl="1">
              <a:lnSpc>
                <a:spcPts val="4939"/>
              </a:lnSpc>
              <a:buFont typeface="Arial"/>
              <a:buChar char="•"/>
            </a:pPr>
            <a:r>
              <a:rPr lang="en-US" sz="3799">
                <a:solidFill>
                  <a:srgbClr val="FFFFFF"/>
                </a:solidFill>
                <a:latin typeface="Times New Roman"/>
              </a:rPr>
              <a:t>No LFU, a página antiga junto com a frequência é verificada para essa página.</a:t>
            </a:r>
          </a:p>
          <a:p>
            <a:pPr>
              <a:lnSpc>
                <a:spcPts val="4939"/>
              </a:lnSpc>
            </a:pPr>
          </a:p>
        </p:txBody>
      </p:sp>
      <p:sp>
        <p:nvSpPr>
          <p:cNvPr name="TextBox 7" id="7"/>
          <p:cNvSpPr txBox="true"/>
          <p:nvPr/>
        </p:nvSpPr>
        <p:spPr>
          <a:xfrm rot="0">
            <a:off x="1028700" y="3112115"/>
            <a:ext cx="8105775"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Vantagens</a:t>
            </a:r>
          </a:p>
        </p:txBody>
      </p:sp>
      <p:sp>
        <p:nvSpPr>
          <p:cNvPr name="AutoShape 8" id="8"/>
          <p:cNvSpPr/>
          <p:nvPr/>
        </p:nvSpPr>
        <p:spPr>
          <a:xfrm flipV="true">
            <a:off x="9148762" y="3235940"/>
            <a:ext cx="0" cy="5606998"/>
          </a:xfrm>
          <a:prstGeom prst="line">
            <a:avLst/>
          </a:prstGeom>
          <a:ln cap="flat" w="9525">
            <a:solidFill>
              <a:srgbClr val="FFFFFF"/>
            </a:solidFill>
            <a:prstDash val="solid"/>
            <a:headEnd type="none" len="sm" w="sm"/>
            <a:tailEnd type="none" len="sm" w="sm"/>
          </a:ln>
        </p:spPr>
      </p:sp>
      <p:sp>
        <p:nvSpPr>
          <p:cNvPr name="TextBox 9" id="9"/>
          <p:cNvSpPr txBox="true"/>
          <p:nvPr/>
        </p:nvSpPr>
        <p:spPr>
          <a:xfrm rot="0">
            <a:off x="9325146" y="4515952"/>
            <a:ext cx="7934154" cy="4909559"/>
          </a:xfrm>
          <a:prstGeom prst="rect">
            <a:avLst/>
          </a:prstGeom>
        </p:spPr>
        <p:txBody>
          <a:bodyPr anchor="t" rtlCol="false" tIns="0" lIns="0" bIns="0" rIns="0">
            <a:spAutoFit/>
          </a:bodyPr>
          <a:lstStyle/>
          <a:p>
            <a:pPr marL="802104" indent="-401052" lvl="1">
              <a:lnSpc>
                <a:spcPts val="4829"/>
              </a:lnSpc>
              <a:buFont typeface="Arial"/>
              <a:buChar char="•"/>
            </a:pPr>
            <a:r>
              <a:rPr lang="en-US" sz="3715">
                <a:solidFill>
                  <a:srgbClr val="FFFFFF"/>
                </a:solidFill>
                <a:latin typeface="Times New Roman"/>
              </a:rPr>
              <a:t>Novos itens inseridos no cache serão removidos em breve, pois terão baixa contagem, mas podem ser usados ​​com muita frequência novamente.</a:t>
            </a:r>
          </a:p>
          <a:p>
            <a:pPr marL="802104" indent="-401052" lvl="1">
              <a:lnSpc>
                <a:spcPts val="4829"/>
              </a:lnSpc>
              <a:buFont typeface="Arial"/>
              <a:buChar char="•"/>
            </a:pPr>
            <a:r>
              <a:rPr lang="en-US" sz="3715">
                <a:solidFill>
                  <a:srgbClr val="FFFFFF"/>
                </a:solidFill>
                <a:latin typeface="Times New Roman"/>
              </a:rPr>
              <a:t>A anomalia de Belady também pode ocorrer</a:t>
            </a:r>
          </a:p>
          <a:p>
            <a:pPr>
              <a:lnSpc>
                <a:spcPts val="4829"/>
              </a:lnSpc>
            </a:pPr>
          </a:p>
        </p:txBody>
      </p:sp>
      <p:sp>
        <p:nvSpPr>
          <p:cNvPr name="TextBox 10" id="10"/>
          <p:cNvSpPr txBox="true"/>
          <p:nvPr/>
        </p:nvSpPr>
        <p:spPr>
          <a:xfrm rot="0">
            <a:off x="9144000" y="3112115"/>
            <a:ext cx="8115300"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Desvantagens </a:t>
            </a:r>
          </a:p>
        </p:txBody>
      </p:sp>
      <p:sp>
        <p:nvSpPr>
          <p:cNvPr name="AutoShape 11" id="11"/>
          <p:cNvSpPr/>
          <p:nvPr/>
        </p:nvSpPr>
        <p:spPr>
          <a:xfrm>
            <a:off x="736372" y="9263062"/>
            <a:ext cx="16230600"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false" rot="0">
            <a:off x="2350032" y="3662112"/>
            <a:ext cx="13587936" cy="5596188"/>
          </a:xfrm>
          <a:custGeom>
            <a:avLst/>
            <a:gdLst/>
            <a:ahLst/>
            <a:cxnLst/>
            <a:rect r="r" b="b" t="t" l="l"/>
            <a:pathLst>
              <a:path h="5596188" w="13587936">
                <a:moveTo>
                  <a:pt x="0" y="0"/>
                </a:moveTo>
                <a:lnTo>
                  <a:pt x="13587936" y="0"/>
                </a:lnTo>
                <a:lnTo>
                  <a:pt x="13587936" y="5596188"/>
                </a:lnTo>
                <a:lnTo>
                  <a:pt x="0" y="5596188"/>
                </a:lnTo>
                <a:lnTo>
                  <a:pt x="0" y="0"/>
                </a:lnTo>
                <a:close/>
              </a:path>
            </a:pathLst>
          </a:custGeom>
          <a:blipFill>
            <a:blip r:embed="rId2"/>
            <a:stretch>
              <a:fillRect l="0" t="0" r="0" b="0"/>
            </a:stretch>
          </a:blipFill>
        </p:spPr>
      </p:sp>
      <p:grpSp>
        <p:nvGrpSpPr>
          <p:cNvPr name="Group 4" id="4"/>
          <p:cNvGrpSpPr/>
          <p:nvPr/>
        </p:nvGrpSpPr>
        <p:grpSpPr>
          <a:xfrm rot="0">
            <a:off x="1028700" y="1028700"/>
            <a:ext cx="8890288" cy="1610995"/>
            <a:chOff x="0" y="0"/>
            <a:chExt cx="11853717" cy="2147993"/>
          </a:xfrm>
        </p:grpSpPr>
        <p:sp>
          <p:nvSpPr>
            <p:cNvPr name="TextBox 5" id="5"/>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Funcionamento</a:t>
              </a:r>
            </a:p>
          </p:txBody>
        </p:sp>
        <p:sp>
          <p:nvSpPr>
            <p:cNvPr name="TextBox 6" id="6"/>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flipH="false" flipV="false" rot="0">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solidFill>
          </p:spPr>
        </p:sp>
      </p:grpSp>
      <p:grpSp>
        <p:nvGrpSpPr>
          <p:cNvPr name="Group 4" id="4"/>
          <p:cNvGrpSpPr/>
          <p:nvPr/>
        </p:nvGrpSpPr>
        <p:grpSpPr>
          <a:xfrm rot="0">
            <a:off x="0" y="0"/>
            <a:ext cx="8302249" cy="10287000"/>
            <a:chOff x="0" y="0"/>
            <a:chExt cx="11069666" cy="13716000"/>
          </a:xfrm>
        </p:grpSpPr>
        <p:pic>
          <p:nvPicPr>
            <p:cNvPr name="Picture 5" id="5"/>
            <p:cNvPicPr>
              <a:picLocks noChangeAspect="true"/>
            </p:cNvPicPr>
            <p:nvPr/>
          </p:nvPicPr>
          <p:blipFill>
            <a:blip r:embed="rId2">
              <a:alphaModFix amt="30000"/>
            </a:blip>
            <a:srcRect l="26865" t="0" r="23376" b="0"/>
            <a:stretch>
              <a:fillRect/>
            </a:stretch>
          </p:blipFill>
          <p:spPr>
            <a:xfrm flipH="false" flipV="false">
              <a:off x="0" y="0"/>
              <a:ext cx="11069666" cy="13716000"/>
            </a:xfrm>
            <a:prstGeom prst="rect">
              <a:avLst/>
            </a:prstGeom>
          </p:spPr>
        </p:pic>
      </p:grpSp>
      <p:sp>
        <p:nvSpPr>
          <p:cNvPr name="TextBox 6" id="6"/>
          <p:cNvSpPr txBox="true"/>
          <p:nvPr/>
        </p:nvSpPr>
        <p:spPr>
          <a:xfrm rot="0">
            <a:off x="1595624" y="2281238"/>
            <a:ext cx="5086201" cy="2876550"/>
          </a:xfrm>
          <a:prstGeom prst="rect">
            <a:avLst/>
          </a:prstGeom>
        </p:spPr>
        <p:txBody>
          <a:bodyPr anchor="t" rtlCol="false" tIns="0" lIns="0" bIns="0" rIns="0">
            <a:spAutoFit/>
          </a:bodyPr>
          <a:lstStyle/>
          <a:p>
            <a:pPr algn="ctr">
              <a:lnSpc>
                <a:spcPts val="10680"/>
              </a:lnSpc>
            </a:pPr>
            <a:r>
              <a:rPr lang="en-US" sz="8900">
                <a:solidFill>
                  <a:srgbClr val="6CE5E8"/>
                </a:solidFill>
                <a:latin typeface="Times New Roman Bold"/>
              </a:rPr>
              <a:t>Algoritmo </a:t>
            </a:r>
          </a:p>
          <a:p>
            <a:pPr algn="ctr">
              <a:lnSpc>
                <a:spcPts val="10680"/>
              </a:lnSpc>
            </a:pPr>
            <a:r>
              <a:rPr lang="en-US" sz="8900">
                <a:solidFill>
                  <a:srgbClr val="6CE5E8"/>
                </a:solidFill>
                <a:latin typeface="Times New Roman Bold"/>
              </a:rPr>
              <a:t>LRU</a:t>
            </a:r>
          </a:p>
        </p:txBody>
      </p:sp>
      <p:sp>
        <p:nvSpPr>
          <p:cNvPr name="TextBox 7" id="7"/>
          <p:cNvSpPr txBox="true"/>
          <p:nvPr/>
        </p:nvSpPr>
        <p:spPr>
          <a:xfrm rot="0">
            <a:off x="9700023" y="2035824"/>
            <a:ext cx="7869302" cy="5624195"/>
          </a:xfrm>
          <a:prstGeom prst="rect">
            <a:avLst/>
          </a:prstGeom>
        </p:spPr>
        <p:txBody>
          <a:bodyPr anchor="t" rtlCol="false" tIns="0" lIns="0" bIns="0" rIns="0">
            <a:spAutoFit/>
          </a:bodyPr>
          <a:lstStyle/>
          <a:p>
            <a:pPr>
              <a:lnSpc>
                <a:spcPts val="4419"/>
              </a:lnSpc>
            </a:pPr>
            <a:r>
              <a:rPr lang="en-US" sz="3399" spc="40">
                <a:solidFill>
                  <a:srgbClr val="FFFFFF"/>
                </a:solidFill>
                <a:latin typeface="Times New Roman"/>
              </a:rPr>
              <a:t>Algoritmo Least Recently Used Page Replacement:</a:t>
            </a:r>
          </a:p>
          <a:p>
            <a:pPr>
              <a:lnSpc>
                <a:spcPts val="4419"/>
              </a:lnSpc>
            </a:pPr>
            <a:r>
              <a:rPr lang="en-US" sz="3399" spc="40">
                <a:solidFill>
                  <a:srgbClr val="FFFFFF"/>
                </a:solidFill>
                <a:latin typeface="Times New Roman Medium"/>
              </a:rPr>
              <a:t>é um algoritmo de pilha em que o critério de escolha da página indica que a página excluída será aquela que não é referenciada há mais tempo</a:t>
            </a:r>
            <a:r>
              <a:rPr lang="en-US" sz="3399" spc="40">
                <a:solidFill>
                  <a:srgbClr val="FFFFFF"/>
                </a:solidFill>
                <a:latin typeface="Times New Roman"/>
              </a:rPr>
              <a:t>. Optimal, também é um algoritmo de pilha, mas escolhe para sair a página que levará mais tempo para ser novamente necessária.</a:t>
            </a:r>
          </a:p>
        </p:txBody>
      </p:sp>
      <p:sp>
        <p:nvSpPr>
          <p:cNvPr name="TextBox 8" id="8"/>
          <p:cNvSpPr txBox="true"/>
          <p:nvPr/>
        </p:nvSpPr>
        <p:spPr>
          <a:xfrm rot="0">
            <a:off x="9700023" y="1033768"/>
            <a:ext cx="7559277" cy="578485"/>
          </a:xfrm>
          <a:prstGeom prst="rect">
            <a:avLst/>
          </a:prstGeom>
        </p:spPr>
        <p:txBody>
          <a:bodyPr anchor="t" rtlCol="false" tIns="0" lIns="0" bIns="0" rIns="0">
            <a:spAutoFit/>
          </a:bodyPr>
          <a:lstStyle/>
          <a:p>
            <a:pPr>
              <a:lnSpc>
                <a:spcPts val="4160"/>
              </a:lnSpc>
            </a:pPr>
            <a:r>
              <a:rPr lang="en-US" sz="3200">
                <a:solidFill>
                  <a:srgbClr val="6CE5E8"/>
                </a:solidFill>
                <a:latin typeface="Times New Roman Bold"/>
              </a:rPr>
              <a:t>DEFINIÇÃO </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Funcionamento</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1028700" y="2755157"/>
            <a:ext cx="16035431" cy="5650606"/>
          </a:xfrm>
          <a:prstGeom prst="rect">
            <a:avLst/>
          </a:prstGeom>
        </p:spPr>
        <p:txBody>
          <a:bodyPr anchor="t" rtlCol="false" tIns="0" lIns="0" bIns="0" rIns="0">
            <a:spAutoFit/>
          </a:bodyPr>
          <a:lstStyle/>
          <a:p>
            <a:pPr>
              <a:lnSpc>
                <a:spcPts val="4863"/>
              </a:lnSpc>
            </a:pPr>
            <a:r>
              <a:rPr lang="en-US" sz="3740" spc="44">
                <a:solidFill>
                  <a:srgbClr val="FFFFFF"/>
                </a:solidFill>
                <a:latin typeface="Times New Roman"/>
              </a:rPr>
              <a:t>O algoritmo LRU</a:t>
            </a:r>
          </a:p>
          <a:p>
            <a:pPr marL="734059" indent="-367030" lvl="1">
              <a:lnSpc>
                <a:spcPts val="4419"/>
              </a:lnSpc>
              <a:buFont typeface="Arial"/>
              <a:buChar char="•"/>
            </a:pPr>
            <a:r>
              <a:rPr lang="en-US" sz="3399" spc="40">
                <a:solidFill>
                  <a:srgbClr val="FFFFFF"/>
                </a:solidFill>
                <a:latin typeface="Times New Roman"/>
              </a:rPr>
              <a:t>Idade da página: páginas muito antigas talvez sejam pouco usadas.</a:t>
            </a:r>
          </a:p>
          <a:p>
            <a:pPr marL="734059" indent="-367030" lvl="1">
              <a:lnSpc>
                <a:spcPts val="4419"/>
              </a:lnSpc>
              <a:buFont typeface="Arial"/>
              <a:buChar char="•"/>
            </a:pPr>
            <a:r>
              <a:rPr lang="en-US" sz="3399" spc="40">
                <a:solidFill>
                  <a:srgbClr val="FFFFFF"/>
                </a:solidFill>
                <a:latin typeface="Times New Roman"/>
              </a:rPr>
              <a:t>Frequência de acessos: páginas muito acessadas possivelmente ainda o serão.</a:t>
            </a:r>
          </a:p>
          <a:p>
            <a:pPr marL="734059" indent="-367030" lvl="1">
              <a:lnSpc>
                <a:spcPts val="4419"/>
              </a:lnSpc>
              <a:buFont typeface="Arial"/>
              <a:buChar char="•"/>
            </a:pPr>
            <a:r>
              <a:rPr lang="en-US" sz="3399" spc="40">
                <a:solidFill>
                  <a:srgbClr val="FFFFFF"/>
                </a:solidFill>
                <a:latin typeface="Times New Roman"/>
              </a:rPr>
              <a:t>Data do último acesso: páginas sem acesso a muito tempo não o serão mais. </a:t>
            </a:r>
          </a:p>
          <a:p>
            <a:pPr marL="734059" indent="-367030" lvl="1">
              <a:lnSpc>
                <a:spcPts val="4419"/>
              </a:lnSpc>
              <a:buFont typeface="Arial"/>
              <a:buChar char="•"/>
            </a:pPr>
            <a:r>
              <a:rPr lang="en-US" sz="3399" spc="40">
                <a:solidFill>
                  <a:srgbClr val="FFFFFF"/>
                </a:solidFill>
                <a:latin typeface="Times New Roman"/>
              </a:rPr>
              <a:t>Prioridade: processos de alta prioridade, ou de tempo-real, podem precisar de suas páginas de memória rapidamente.</a:t>
            </a:r>
          </a:p>
          <a:p>
            <a:pPr marL="734059" indent="-367030" lvl="1">
              <a:lnSpc>
                <a:spcPts val="4419"/>
              </a:lnSpc>
              <a:buFont typeface="Arial"/>
              <a:buChar char="•"/>
            </a:pPr>
            <a:r>
              <a:rPr lang="en-US" sz="3399" spc="40">
                <a:solidFill>
                  <a:srgbClr val="FFFFFF"/>
                </a:solidFill>
                <a:latin typeface="Times New Roman"/>
              </a:rPr>
              <a:t>Conteúdo da página: páginas com código executável exigem menos esforço enquanto páginas de dados que tenham sido alteradas precisam ser salvas.</a:t>
            </a:r>
          </a:p>
          <a:p>
            <a:pPr marL="734059" indent="-367030" lvl="1">
              <a:lnSpc>
                <a:spcPts val="4419"/>
              </a:lnSpc>
              <a:buFont typeface="Arial"/>
              <a:buChar char="•"/>
            </a:pPr>
            <a:r>
              <a:rPr lang="en-US" sz="3399" spc="40">
                <a:solidFill>
                  <a:srgbClr val="FFFFFF"/>
                </a:solidFill>
                <a:latin typeface="Times New Roman"/>
              </a:rPr>
              <a:t>Páginas especiais: páginas contendo buffers de operações de E/S causam problemas.</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Algoritmo LRU</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1028700" y="4252005"/>
            <a:ext cx="7688650" cy="5802279"/>
          </a:xfrm>
          <a:prstGeom prst="rect">
            <a:avLst/>
          </a:prstGeom>
        </p:spPr>
        <p:txBody>
          <a:bodyPr anchor="t" rtlCol="false" tIns="0" lIns="0" bIns="0" rIns="0">
            <a:spAutoFit/>
          </a:bodyPr>
          <a:lstStyle/>
          <a:p>
            <a:pPr marL="695467" indent="-347734" lvl="1">
              <a:lnSpc>
                <a:spcPts val="4187"/>
              </a:lnSpc>
              <a:buFont typeface="Arial"/>
              <a:buChar char="•"/>
            </a:pPr>
            <a:r>
              <a:rPr lang="en-US" sz="3221">
                <a:solidFill>
                  <a:srgbClr val="FFFFFF"/>
                </a:solidFill>
                <a:latin typeface="Times New Roman"/>
              </a:rPr>
              <a:t>Ao contrário do FIFO, o LRU não sofre da anomalia de Belady.</a:t>
            </a:r>
          </a:p>
          <a:p>
            <a:pPr marL="695467" indent="-347734" lvl="1">
              <a:lnSpc>
                <a:spcPts val="4187"/>
              </a:lnSpc>
              <a:buFont typeface="Arial"/>
              <a:buChar char="•"/>
            </a:pPr>
            <a:r>
              <a:rPr lang="en-US" sz="3221">
                <a:solidFill>
                  <a:srgbClr val="FFFFFF"/>
                </a:solidFill>
                <a:latin typeface="Times New Roman"/>
              </a:rPr>
              <a:t>Ele fornece menos número de falhas de página do que qualquer outro algoritmo diferente do ideal e, como o algoritmo ideal não pode ser implementado no LRU da vida real, é o algoritmo usado com mais frequência.</a:t>
            </a:r>
          </a:p>
          <a:p>
            <a:pPr marL="695467" indent="-347734" lvl="1">
              <a:lnSpc>
                <a:spcPts val="4187"/>
              </a:lnSpc>
              <a:buFont typeface="Arial"/>
              <a:buChar char="•"/>
            </a:pPr>
            <a:r>
              <a:rPr lang="en-US" sz="3221">
                <a:solidFill>
                  <a:srgbClr val="FFFFFF"/>
                </a:solidFill>
                <a:latin typeface="Times New Roman"/>
              </a:rPr>
              <a:t>O algoritmo LRU é muito eficiente.</a:t>
            </a:r>
          </a:p>
          <a:p>
            <a:pPr>
              <a:lnSpc>
                <a:spcPts val="4187"/>
              </a:lnSpc>
            </a:pPr>
          </a:p>
          <a:p>
            <a:pPr>
              <a:lnSpc>
                <a:spcPts val="4187"/>
              </a:lnSpc>
            </a:pPr>
          </a:p>
        </p:txBody>
      </p:sp>
      <p:sp>
        <p:nvSpPr>
          <p:cNvPr name="TextBox 7" id="7"/>
          <p:cNvSpPr txBox="true"/>
          <p:nvPr/>
        </p:nvSpPr>
        <p:spPr>
          <a:xfrm rot="0">
            <a:off x="1028700" y="3112115"/>
            <a:ext cx="8105775"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Vantagens</a:t>
            </a:r>
          </a:p>
        </p:txBody>
      </p:sp>
      <p:sp>
        <p:nvSpPr>
          <p:cNvPr name="AutoShape 8" id="8"/>
          <p:cNvSpPr/>
          <p:nvPr/>
        </p:nvSpPr>
        <p:spPr>
          <a:xfrm flipV="true">
            <a:off x="9148762" y="3235940"/>
            <a:ext cx="0" cy="5606998"/>
          </a:xfrm>
          <a:prstGeom prst="line">
            <a:avLst/>
          </a:prstGeom>
          <a:ln cap="flat" w="9525">
            <a:solidFill>
              <a:srgbClr val="FFFFFF"/>
            </a:solidFill>
            <a:prstDash val="solid"/>
            <a:headEnd type="none" len="sm" w="sm"/>
            <a:tailEnd type="none" len="sm" w="sm"/>
          </a:ln>
        </p:spPr>
      </p:sp>
      <p:sp>
        <p:nvSpPr>
          <p:cNvPr name="TextBox 9" id="9"/>
          <p:cNvSpPr txBox="true"/>
          <p:nvPr/>
        </p:nvSpPr>
        <p:spPr>
          <a:xfrm rot="0">
            <a:off x="9325146" y="4515952"/>
            <a:ext cx="7934154" cy="3698949"/>
          </a:xfrm>
          <a:prstGeom prst="rect">
            <a:avLst/>
          </a:prstGeom>
        </p:spPr>
        <p:txBody>
          <a:bodyPr anchor="t" rtlCol="false" tIns="0" lIns="0" bIns="0" rIns="0">
            <a:spAutoFit/>
          </a:bodyPr>
          <a:lstStyle/>
          <a:p>
            <a:pPr marL="802104" indent="-401052" lvl="1">
              <a:lnSpc>
                <a:spcPts val="4829"/>
              </a:lnSpc>
              <a:buFont typeface="Arial"/>
              <a:buChar char="•"/>
            </a:pPr>
            <a:r>
              <a:rPr lang="en-US" sz="3715">
                <a:solidFill>
                  <a:srgbClr val="FFFFFF"/>
                </a:solidFill>
                <a:latin typeface="Times New Roman"/>
              </a:rPr>
              <a:t>Há mais sobrecarga, pois tem que controlar quais páginas foram referenciadas.</a:t>
            </a:r>
          </a:p>
          <a:p>
            <a:pPr marL="802104" indent="-401052" lvl="1">
              <a:lnSpc>
                <a:spcPts val="4829"/>
              </a:lnSpc>
              <a:buFont typeface="Arial"/>
              <a:buChar char="•"/>
            </a:pPr>
            <a:r>
              <a:rPr lang="en-US" sz="3715">
                <a:solidFill>
                  <a:srgbClr val="FFFFFF"/>
                </a:solidFill>
                <a:latin typeface="Times New Roman"/>
              </a:rPr>
              <a:t>É difícil de implementar, pois é necessária assistência de hardware.</a:t>
            </a:r>
          </a:p>
          <a:p>
            <a:pPr>
              <a:lnSpc>
                <a:spcPts val="4829"/>
              </a:lnSpc>
            </a:pPr>
          </a:p>
        </p:txBody>
      </p:sp>
      <p:sp>
        <p:nvSpPr>
          <p:cNvPr name="TextBox 10" id="10"/>
          <p:cNvSpPr txBox="true"/>
          <p:nvPr/>
        </p:nvSpPr>
        <p:spPr>
          <a:xfrm rot="0">
            <a:off x="9144000" y="3112115"/>
            <a:ext cx="8115300" cy="1095375"/>
          </a:xfrm>
          <a:prstGeom prst="rect">
            <a:avLst/>
          </a:prstGeom>
        </p:spPr>
        <p:txBody>
          <a:bodyPr anchor="t" rtlCol="false" tIns="0" lIns="0" bIns="0" rIns="0">
            <a:spAutoFit/>
          </a:bodyPr>
          <a:lstStyle/>
          <a:p>
            <a:pPr algn="ctr">
              <a:lnSpc>
                <a:spcPts val="7679"/>
              </a:lnSpc>
            </a:pPr>
            <a:r>
              <a:rPr lang="en-US" sz="6399">
                <a:solidFill>
                  <a:srgbClr val="009490"/>
                </a:solidFill>
                <a:latin typeface="Times New Roman Bold"/>
              </a:rPr>
              <a:t>Desvantagens </a:t>
            </a:r>
          </a:p>
        </p:txBody>
      </p:sp>
      <p:sp>
        <p:nvSpPr>
          <p:cNvPr name="AutoShape 11" id="11"/>
          <p:cNvSpPr/>
          <p:nvPr/>
        </p:nvSpPr>
        <p:spPr>
          <a:xfrm>
            <a:off x="736372" y="9263062"/>
            <a:ext cx="16230600"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2634932"/>
            <a:ext cx="16230600"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false" rot="0">
            <a:off x="1028700" y="4121380"/>
            <a:ext cx="16101054" cy="3317793"/>
          </a:xfrm>
          <a:custGeom>
            <a:avLst/>
            <a:gdLst/>
            <a:ahLst/>
            <a:cxnLst/>
            <a:rect r="r" b="b" t="t" l="l"/>
            <a:pathLst>
              <a:path h="3317793" w="16101054">
                <a:moveTo>
                  <a:pt x="0" y="0"/>
                </a:moveTo>
                <a:lnTo>
                  <a:pt x="16101054" y="0"/>
                </a:lnTo>
                <a:lnTo>
                  <a:pt x="16101054" y="3317793"/>
                </a:lnTo>
                <a:lnTo>
                  <a:pt x="0" y="3317793"/>
                </a:lnTo>
                <a:lnTo>
                  <a:pt x="0" y="0"/>
                </a:lnTo>
                <a:close/>
              </a:path>
            </a:pathLst>
          </a:custGeom>
          <a:blipFill>
            <a:blip r:embed="rId2"/>
            <a:stretch>
              <a:fillRect l="0" t="0" r="0" b="0"/>
            </a:stretch>
          </a:blipFill>
        </p:spPr>
      </p:sp>
      <p:grpSp>
        <p:nvGrpSpPr>
          <p:cNvPr name="Group 4" id="4"/>
          <p:cNvGrpSpPr/>
          <p:nvPr/>
        </p:nvGrpSpPr>
        <p:grpSpPr>
          <a:xfrm rot="0">
            <a:off x="1028700" y="1028700"/>
            <a:ext cx="8890288" cy="1610995"/>
            <a:chOff x="0" y="0"/>
            <a:chExt cx="11853717" cy="2147993"/>
          </a:xfrm>
        </p:grpSpPr>
        <p:sp>
          <p:nvSpPr>
            <p:cNvPr name="TextBox 5" id="5"/>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Funcionamento</a:t>
              </a:r>
            </a:p>
          </p:txBody>
        </p:sp>
        <p:sp>
          <p:nvSpPr>
            <p:cNvPr name="TextBox 6" id="6"/>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Tree>
  </p:cSld>
  <p:clrMapOvr>
    <a:masterClrMapping/>
  </p:clrMapOvr>
</p:sld>
</file>

<file path=ppt/slides/slide4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53091" y="199358"/>
            <a:ext cx="17381817" cy="9115425"/>
          </a:xfrm>
          <a:prstGeom prst="rect">
            <a:avLst/>
          </a:prstGeom>
        </p:spPr>
        <p:txBody>
          <a:bodyPr anchor="t" rtlCol="false" tIns="0" lIns="0" bIns="0" rIns="0">
            <a:spAutoFit/>
          </a:bodyPr>
          <a:lstStyle/>
          <a:p>
            <a:pPr algn="just">
              <a:lnSpc>
                <a:spcPts val="4200"/>
              </a:lnSpc>
            </a:pPr>
            <a:r>
              <a:rPr lang="en-US" sz="3000">
                <a:solidFill>
                  <a:srgbClr val="FFFFFF"/>
                </a:solidFill>
                <a:latin typeface="Times New Roman Bold"/>
              </a:rPr>
              <a:t>Reconhecimentos e Direitos Autorais</a:t>
            </a:r>
          </a:p>
          <a:p>
            <a:pPr algn="just">
              <a:lnSpc>
                <a:spcPts val="4200"/>
              </a:lnSpc>
            </a:pPr>
          </a:p>
          <a:p>
            <a:pPr algn="just">
              <a:lnSpc>
                <a:spcPts val="4200"/>
              </a:lnSpc>
            </a:pPr>
            <a:r>
              <a:rPr lang="en-US" sz="3000">
                <a:solidFill>
                  <a:srgbClr val="FFFFFF"/>
                </a:solidFill>
                <a:latin typeface="Times New Roman Bold"/>
              </a:rPr>
              <a:t>@autor: MARIA HELENA DE SOUSA COSTA </a:t>
            </a:r>
          </a:p>
          <a:p>
            <a:pPr algn="just">
              <a:lnSpc>
                <a:spcPts val="4200"/>
              </a:lnSpc>
            </a:pPr>
            <a:r>
              <a:rPr lang="en-US" sz="3000">
                <a:solidFill>
                  <a:srgbClr val="FFFFFF"/>
                </a:solidFill>
                <a:latin typeface="Times New Roman Bold"/>
              </a:rPr>
              <a:t>              LAIS SILVA COSTA </a:t>
            </a:r>
          </a:p>
          <a:p>
            <a:pPr algn="just">
              <a:lnSpc>
                <a:spcPts val="4200"/>
              </a:lnSpc>
            </a:pPr>
            <a:r>
              <a:rPr lang="en-US" sz="3000">
                <a:solidFill>
                  <a:srgbClr val="FFFFFF"/>
                </a:solidFill>
                <a:latin typeface="Times New Roman Bold"/>
              </a:rPr>
              <a:t>             ARTHUR SALIM DA COSTA</a:t>
            </a:r>
          </a:p>
          <a:p>
            <a:pPr algn="just">
              <a:lnSpc>
                <a:spcPts val="4200"/>
              </a:lnSpc>
            </a:pPr>
          </a:p>
          <a:p>
            <a:pPr algn="just">
              <a:lnSpc>
                <a:spcPts val="4200"/>
              </a:lnSpc>
            </a:pPr>
            <a:r>
              <a:rPr lang="en-US" sz="3000">
                <a:solidFill>
                  <a:srgbClr val="FFFFFF"/>
                </a:solidFill>
                <a:latin typeface="Times New Roman Bold"/>
              </a:rPr>
              <a:t>@contato: maria.hsc@discente.ufma.br</a:t>
            </a:r>
          </a:p>
          <a:p>
            <a:pPr algn="just">
              <a:lnSpc>
                <a:spcPts val="4200"/>
              </a:lnSpc>
            </a:pPr>
            <a:r>
              <a:rPr lang="en-US" sz="3000">
                <a:solidFill>
                  <a:srgbClr val="FFFFFF"/>
                </a:solidFill>
                <a:latin typeface="Times New Roman Bold"/>
              </a:rPr>
              <a:t>                  lais.sc@discente.ufma.br</a:t>
            </a:r>
          </a:p>
          <a:p>
            <a:pPr algn="just">
              <a:lnSpc>
                <a:spcPts val="4200"/>
              </a:lnSpc>
            </a:pPr>
            <a:r>
              <a:rPr lang="en-US" sz="3000">
                <a:solidFill>
                  <a:srgbClr val="FFFFFF"/>
                </a:solidFill>
                <a:latin typeface="Times New Roman Bold"/>
              </a:rPr>
              <a:t>                 arthur.salim@discente.ufma.br</a:t>
            </a:r>
          </a:p>
          <a:p>
            <a:pPr algn="just">
              <a:lnSpc>
                <a:spcPts val="4200"/>
              </a:lnSpc>
            </a:pPr>
          </a:p>
          <a:p>
            <a:pPr algn="just">
              <a:lnSpc>
                <a:spcPts val="4200"/>
              </a:lnSpc>
            </a:pPr>
            <a:r>
              <a:rPr lang="en-US" sz="3000">
                <a:solidFill>
                  <a:srgbClr val="FFFFFF"/>
                </a:solidFill>
                <a:latin typeface="Times New Roman Bold"/>
              </a:rPr>
              <a:t>@data última versão: [10.12.2023]</a:t>
            </a:r>
          </a:p>
          <a:p>
            <a:pPr algn="just">
              <a:lnSpc>
                <a:spcPts val="4200"/>
              </a:lnSpc>
            </a:pPr>
            <a:r>
              <a:rPr lang="en-US" sz="3000">
                <a:solidFill>
                  <a:srgbClr val="FFFFFF"/>
                </a:solidFill>
                <a:latin typeface="Times New Roman Bold"/>
              </a:rPr>
              <a:t>@versão: 1.0</a:t>
            </a:r>
          </a:p>
          <a:p>
            <a:pPr algn="just">
              <a:lnSpc>
                <a:spcPts val="4200"/>
              </a:lnSpc>
            </a:pPr>
          </a:p>
          <a:p>
            <a:pPr algn="just">
              <a:lnSpc>
                <a:spcPts val="4200"/>
              </a:lnSpc>
            </a:pPr>
            <a:r>
              <a:rPr lang="en-US" sz="3000">
                <a:solidFill>
                  <a:srgbClr val="FFFFFF"/>
                </a:solidFill>
                <a:latin typeface="Times New Roman Bold"/>
              </a:rPr>
              <a:t>@Agradecimentos: Universidade Federal do Maranhão (UFMA), Professor Doutor Thales Levi Azevedo Valente, e colegas de curso.</a:t>
            </a:r>
          </a:p>
          <a:p>
            <a:pPr algn="just">
              <a:lnSpc>
                <a:spcPts val="4200"/>
              </a:lnSpc>
            </a:pPr>
          </a:p>
          <a:p>
            <a:pPr algn="just">
              <a:lnSpc>
                <a:spcPts val="4200"/>
              </a:lnSpc>
            </a:pPr>
            <a:r>
              <a:rPr lang="en-US" sz="3000">
                <a:solidFill>
                  <a:srgbClr val="FFFFFF"/>
                </a:solidFill>
                <a:latin typeface="Times New Roman Bold"/>
              </a:rPr>
              <a:t>@Copyright/License</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53091" y="218408"/>
            <a:ext cx="17381817" cy="10097135"/>
          </a:xfrm>
          <a:prstGeom prst="rect">
            <a:avLst/>
          </a:prstGeom>
        </p:spPr>
        <p:txBody>
          <a:bodyPr anchor="t" rtlCol="false" tIns="0" lIns="0" bIns="0" rIns="0">
            <a:spAutoFit/>
          </a:bodyPr>
          <a:lstStyle/>
          <a:p>
            <a:pPr algn="just">
              <a:lnSpc>
                <a:spcPts val="3640"/>
              </a:lnSpc>
            </a:pPr>
            <a:r>
              <a:rPr lang="en-US" sz="2600">
                <a:solidFill>
                  <a:srgbClr val="FFFFFF"/>
                </a:solidFill>
                <a:latin typeface="Times New Roman Bold"/>
              </a:rPr>
              <a:t>Este material é resultado de um trabalho acadêmico para a disciplina SISTEMAS OPERACIONAIS,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just">
              <a:lnSpc>
                <a:spcPts val="3640"/>
              </a:lnSpc>
            </a:pPr>
          </a:p>
          <a:p>
            <a:pPr algn="just">
              <a:lnSpc>
                <a:spcPts val="3640"/>
              </a:lnSpc>
            </a:pPr>
            <a:r>
              <a:rPr lang="en-US" sz="2600">
                <a:solidFill>
                  <a:srgbClr val="FFFFFF"/>
                </a:solidFill>
                <a:latin typeface="Times New Roman Bold"/>
              </a:rPr>
              <a:t>Copyright © 2023 Educational Material</a:t>
            </a:r>
          </a:p>
          <a:p>
            <a:pPr algn="just">
              <a:lnSpc>
                <a:spcPts val="3640"/>
              </a:lnSpc>
            </a:pPr>
          </a:p>
          <a:p>
            <a:pPr algn="just">
              <a:lnSpc>
                <a:spcPts val="3640"/>
              </a:lnSpc>
            </a:pPr>
            <a:r>
              <a:rPr lang="en-US" sz="2600">
                <a:solidFill>
                  <a:srgbClr val="FFFFFF"/>
                </a:solidFill>
                <a:latin typeface="Times New Roman Bold"/>
              </a:rPr>
              <a:t>Este material está licenciado sob a Licença MIT. É permitido o uso, cópia, modificação, e distribuição deste material para qualquer fim, desde que acompanhado deste aviso de direitos autorais.</a:t>
            </a:r>
          </a:p>
          <a:p>
            <a:pPr algn="just">
              <a:lnSpc>
                <a:spcPts val="3640"/>
              </a:lnSpc>
            </a:pPr>
          </a:p>
          <a:p>
            <a:pPr algn="just">
              <a:lnSpc>
                <a:spcPts val="3640"/>
              </a:lnSpc>
            </a:pPr>
            <a:r>
              <a:rPr lang="en-US" sz="2600">
                <a:solidFill>
                  <a:srgbClr val="FFFFFF"/>
                </a:solidFill>
                <a:latin typeface="Times New Roman Bold"/>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pPr algn="just">
              <a:lnSpc>
                <a:spcPts val="3640"/>
              </a:lnSpc>
            </a:pPr>
          </a:p>
          <a:p>
            <a:pPr algn="just">
              <a:lnSpc>
                <a:spcPts val="3640"/>
              </a:lnSpc>
            </a:pPr>
            <a:r>
              <a:rPr lang="en-US" sz="2600">
                <a:solidFill>
                  <a:srgbClr val="FFFFFF"/>
                </a:solidFill>
                <a:latin typeface="Times New Roman Bold"/>
              </a:rPr>
              <a:t>Para mais informações sobre a Licença MIT: https://opensource.org/licenses/MIT.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0" y="2336124"/>
            <a:ext cx="12530817" cy="9241689"/>
          </a:xfrm>
          <a:prstGeom prst="rect">
            <a:avLst/>
          </a:prstGeom>
        </p:spPr>
        <p:txBody>
          <a:bodyPr anchor="t" rtlCol="false" tIns="0" lIns="0" bIns="0" rIns="0">
            <a:spAutoFit/>
          </a:bodyPr>
          <a:lstStyle/>
          <a:p>
            <a:pPr>
              <a:lnSpc>
                <a:spcPts val="7894"/>
              </a:lnSpc>
            </a:pPr>
          </a:p>
          <a:p>
            <a:pPr algn="just" marL="1131153" indent="-565576" lvl="1">
              <a:lnSpc>
                <a:spcPts val="7334"/>
              </a:lnSpc>
              <a:buFont typeface="Arial"/>
              <a:buChar char="•"/>
            </a:pPr>
            <a:r>
              <a:rPr lang="en-US" sz="5239">
                <a:solidFill>
                  <a:srgbClr val="FFFFFF"/>
                </a:solidFill>
                <a:latin typeface="Times New Roman"/>
              </a:rPr>
              <a:t>Alocação particionada estática</a:t>
            </a:r>
          </a:p>
          <a:p>
            <a:pPr algn="just" marL="2262306" indent="-754102" lvl="2">
              <a:lnSpc>
                <a:spcPts val="7334"/>
              </a:lnSpc>
              <a:buFont typeface="Arial"/>
              <a:buChar char="⚬"/>
            </a:pPr>
            <a:r>
              <a:rPr lang="en-US" sz="5239">
                <a:solidFill>
                  <a:srgbClr val="FFFFFF"/>
                </a:solidFill>
                <a:latin typeface="Times New Roman"/>
              </a:rPr>
              <a:t>Absoluta</a:t>
            </a:r>
          </a:p>
          <a:p>
            <a:pPr algn="just" marL="2262306" indent="-754102" lvl="2">
              <a:lnSpc>
                <a:spcPts val="7334"/>
              </a:lnSpc>
              <a:buFont typeface="Arial"/>
              <a:buChar char="⚬"/>
            </a:pPr>
            <a:r>
              <a:rPr lang="en-US" sz="5239">
                <a:solidFill>
                  <a:srgbClr val="FFFFFF"/>
                </a:solidFill>
                <a:latin typeface="Times New Roman"/>
              </a:rPr>
              <a:t>Realocável</a:t>
            </a:r>
          </a:p>
          <a:p>
            <a:pPr algn="just" marL="1131153" indent="-565576" lvl="1">
              <a:lnSpc>
                <a:spcPts val="7334"/>
              </a:lnSpc>
              <a:buFont typeface="Arial"/>
              <a:buChar char="•"/>
            </a:pPr>
            <a:r>
              <a:rPr lang="en-US" sz="5239">
                <a:solidFill>
                  <a:srgbClr val="FFFFFF"/>
                </a:solidFill>
                <a:latin typeface="Times New Roman"/>
              </a:rPr>
              <a:t>Alocação particionada dinâmica</a:t>
            </a:r>
          </a:p>
          <a:p>
            <a:pPr algn="just">
              <a:lnSpc>
                <a:spcPts val="7754"/>
              </a:lnSpc>
            </a:pPr>
          </a:p>
          <a:p>
            <a:pPr algn="just">
              <a:lnSpc>
                <a:spcPts val="7754"/>
              </a:lnSpc>
            </a:pPr>
          </a:p>
          <a:p>
            <a:pPr algn="just">
              <a:lnSpc>
                <a:spcPts val="10188"/>
              </a:lnSpc>
            </a:pPr>
          </a:p>
          <a:p>
            <a:pPr algn="just">
              <a:lnSpc>
                <a:spcPts val="10188"/>
              </a:lnSpc>
            </a:pPr>
          </a:p>
        </p:txBody>
      </p:sp>
      <p:sp>
        <p:nvSpPr>
          <p:cNvPr name="TextBox 3" id="3"/>
          <p:cNvSpPr txBox="true"/>
          <p:nvPr/>
        </p:nvSpPr>
        <p:spPr>
          <a:xfrm rot="0">
            <a:off x="2158763" y="57774"/>
            <a:ext cx="13383192" cy="1741827"/>
          </a:xfrm>
          <a:prstGeom prst="rect">
            <a:avLst/>
          </a:prstGeom>
        </p:spPr>
        <p:txBody>
          <a:bodyPr anchor="t" rtlCol="false" tIns="0" lIns="0" bIns="0" rIns="0">
            <a:spAutoFit/>
          </a:bodyPr>
          <a:lstStyle/>
          <a:p>
            <a:pPr algn="ctr">
              <a:lnSpc>
                <a:spcPts val="12174"/>
              </a:lnSpc>
            </a:pPr>
            <a:r>
              <a:rPr lang="en-US" sz="10145">
                <a:solidFill>
                  <a:srgbClr val="6CE5E8"/>
                </a:solidFill>
                <a:latin typeface="Times New Roman Bold"/>
              </a:rPr>
              <a:t>Alocação Particionada</a:t>
            </a:r>
          </a:p>
        </p:txBody>
      </p:sp>
      <p:sp>
        <p:nvSpPr>
          <p:cNvPr name="Freeform 4" id="4"/>
          <p:cNvSpPr/>
          <p:nvPr/>
        </p:nvSpPr>
        <p:spPr>
          <a:xfrm flipH="false" flipV="false" rot="0">
            <a:off x="10857913" y="1940919"/>
            <a:ext cx="6401387" cy="7611977"/>
          </a:xfrm>
          <a:custGeom>
            <a:avLst/>
            <a:gdLst/>
            <a:ahLst/>
            <a:cxnLst/>
            <a:rect r="r" b="b" t="t" l="l"/>
            <a:pathLst>
              <a:path h="7611977" w="6401387">
                <a:moveTo>
                  <a:pt x="0" y="0"/>
                </a:moveTo>
                <a:lnTo>
                  <a:pt x="6401387" y="0"/>
                </a:lnTo>
                <a:lnTo>
                  <a:pt x="6401387" y="7611977"/>
                </a:lnTo>
                <a:lnTo>
                  <a:pt x="0" y="7611977"/>
                </a:lnTo>
                <a:lnTo>
                  <a:pt x="0" y="0"/>
                </a:lnTo>
                <a:close/>
              </a:path>
            </a:pathLst>
          </a:custGeom>
          <a:blipFill>
            <a:blip r:embed="rId2"/>
            <a:stretch>
              <a:fillRect l="-127357" t="-58346" r="-52332" b="-18059"/>
            </a:stretch>
          </a:blipFill>
        </p:spPr>
      </p:sp>
    </p:spTree>
  </p:cSld>
  <p:clrMapOvr>
    <a:masterClrMapping/>
  </p:clrMapOvr>
</p:sld>
</file>

<file path=ppt/slides/slide5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934721" y="2240354"/>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1028700"/>
            <a:ext cx="8890288" cy="1610995"/>
            <a:chOff x="0" y="0"/>
            <a:chExt cx="11853717" cy="2147993"/>
          </a:xfrm>
        </p:grpSpPr>
        <p:sp>
          <p:nvSpPr>
            <p:cNvPr name="TextBox 4" id="4"/>
            <p:cNvSpPr txBox="true"/>
            <p:nvPr/>
          </p:nvSpPr>
          <p:spPr>
            <a:xfrm rot="0">
              <a:off x="0" y="-142875"/>
              <a:ext cx="11853717" cy="1603375"/>
            </a:xfrm>
            <a:prstGeom prst="rect">
              <a:avLst/>
            </a:prstGeom>
          </p:spPr>
          <p:txBody>
            <a:bodyPr anchor="t" rtlCol="false" tIns="0" lIns="0" bIns="0" rIns="0">
              <a:spAutoFit/>
            </a:bodyPr>
            <a:lstStyle/>
            <a:p>
              <a:pPr algn="l" marL="0" indent="0" lvl="0">
                <a:lnSpc>
                  <a:spcPts val="8640"/>
                </a:lnSpc>
                <a:spcBef>
                  <a:spcPct val="0"/>
                </a:spcBef>
              </a:pPr>
              <a:r>
                <a:rPr lang="en-US" sz="7200" spc="223">
                  <a:solidFill>
                    <a:srgbClr val="00BF63"/>
                  </a:solidFill>
                  <a:latin typeface="Times New Roman"/>
                </a:rPr>
                <a:t>Referêcias</a:t>
              </a:r>
            </a:p>
          </p:txBody>
        </p:sp>
        <p:sp>
          <p:nvSpPr>
            <p:cNvPr name="TextBox 5" id="5"/>
            <p:cNvSpPr txBox="true"/>
            <p:nvPr/>
          </p:nvSpPr>
          <p:spPr>
            <a:xfrm rot="0">
              <a:off x="0" y="1500082"/>
              <a:ext cx="11853717" cy="636482"/>
            </a:xfrm>
            <a:prstGeom prst="rect">
              <a:avLst/>
            </a:prstGeom>
          </p:spPr>
          <p:txBody>
            <a:bodyPr anchor="t" rtlCol="false" tIns="0" lIns="0" bIns="0" rIns="0">
              <a:spAutoFit/>
            </a:bodyPr>
            <a:lstStyle/>
            <a:p>
              <a:pPr algn="l" marL="0" indent="0" lvl="0">
                <a:lnSpc>
                  <a:spcPts val="3542"/>
                </a:lnSpc>
                <a:spcBef>
                  <a:spcPct val="0"/>
                </a:spcBef>
              </a:pPr>
            </a:p>
          </p:txBody>
        </p:sp>
      </p:grpSp>
      <p:sp>
        <p:nvSpPr>
          <p:cNvPr name="TextBox 6" id="6"/>
          <p:cNvSpPr txBox="true"/>
          <p:nvPr/>
        </p:nvSpPr>
        <p:spPr>
          <a:xfrm rot="0">
            <a:off x="632002" y="2515870"/>
            <a:ext cx="16627298" cy="8110665"/>
          </a:xfrm>
          <a:prstGeom prst="rect">
            <a:avLst/>
          </a:prstGeom>
        </p:spPr>
        <p:txBody>
          <a:bodyPr anchor="t" rtlCol="false" tIns="0" lIns="0" bIns="0" rIns="0">
            <a:spAutoFit/>
          </a:bodyPr>
          <a:lstStyle/>
          <a:p>
            <a:pPr algn="just" marL="807651" indent="-403826" lvl="1">
              <a:lnSpc>
                <a:spcPts val="4937"/>
              </a:lnSpc>
              <a:buFont typeface="Arial"/>
              <a:buChar char="•"/>
            </a:pPr>
            <a:r>
              <a:rPr lang="en-US" sz="3740" spc="44">
                <a:solidFill>
                  <a:srgbClr val="FFFFFF"/>
                </a:solidFill>
                <a:latin typeface="Times New Roman"/>
              </a:rPr>
              <a:t>BERENGER, Fransis.  MAIA, Luís. Arquitetura de Sistemas Operacionais. 5ª edição. Editora LTC, Rio de Janeiro, 2013.</a:t>
            </a:r>
          </a:p>
          <a:p>
            <a:pPr algn="just">
              <a:lnSpc>
                <a:spcPts val="4937"/>
              </a:lnSpc>
            </a:pPr>
          </a:p>
          <a:p>
            <a:pPr marL="807651" indent="-403826" lvl="1">
              <a:lnSpc>
                <a:spcPts val="4937"/>
              </a:lnSpc>
              <a:buFont typeface="Arial"/>
              <a:buChar char="•"/>
            </a:pPr>
            <a:r>
              <a:rPr lang="en-US" sz="3740" spc="44">
                <a:solidFill>
                  <a:srgbClr val="FFFFFF"/>
                </a:solidFill>
                <a:latin typeface="Times New Roman"/>
              </a:rPr>
              <a:t>TANENBAUM, A. S. Sistemas operacionais modernos. Rio De Janeiro (Rj): Prentice-Hall Do Brasil, 2010.</a:t>
            </a:r>
          </a:p>
          <a:p>
            <a:pPr>
              <a:lnSpc>
                <a:spcPts val="4937"/>
              </a:lnSpc>
            </a:pPr>
          </a:p>
          <a:p>
            <a:pPr marL="807651" indent="-403826" lvl="1">
              <a:lnSpc>
                <a:spcPts val="4937"/>
              </a:lnSpc>
              <a:buFont typeface="Arial"/>
              <a:buChar char="•"/>
            </a:pPr>
            <a:r>
              <a:rPr lang="en-US" sz="3740" spc="44">
                <a:solidFill>
                  <a:srgbClr val="FFFFFF"/>
                </a:solidFill>
                <a:latin typeface="Times New Roman"/>
              </a:rPr>
              <a:t>SOUZA. A, RAIBIDA. T.  </a:t>
            </a:r>
            <a:r>
              <a:rPr lang="en-US" sz="3740" spc="44">
                <a:solidFill>
                  <a:srgbClr val="FFFFFF"/>
                </a:solidFill>
                <a:latin typeface="Times New Roman Bold"/>
              </a:rPr>
              <a:t>FIFO - UMA ABORDAGEM SIMPLES</a:t>
            </a:r>
            <a:r>
              <a:rPr lang="en-US" sz="3740" spc="44">
                <a:solidFill>
                  <a:srgbClr val="FFFFFF"/>
                </a:solidFill>
                <a:latin typeface="Times New Roman"/>
              </a:rPr>
              <a:t>. Disponivel em: https://deinfo.uepg.br/~alunoso/2016/FIFO/. Acesso em: 11 de nov, 2023.</a:t>
            </a:r>
          </a:p>
          <a:p>
            <a:pPr>
              <a:lnSpc>
                <a:spcPts val="4937"/>
              </a:lnSpc>
            </a:pPr>
          </a:p>
          <a:p>
            <a:pPr marL="807651" indent="-403826" lvl="1">
              <a:lnSpc>
                <a:spcPts val="4937"/>
              </a:lnSpc>
              <a:buFont typeface="Arial"/>
              <a:buChar char="•"/>
            </a:pPr>
            <a:r>
              <a:rPr lang="en-US" sz="3740" spc="44">
                <a:solidFill>
                  <a:srgbClr val="FFFFFF"/>
                </a:solidFill>
                <a:latin typeface="Times New Roman"/>
              </a:rPr>
              <a:t>ROMAN, N. MORANDINI, M, UEMAYA, J. Disponivel em: http://wiki.icmc.usp.br/images/d/dc/Aula12.pdf. Acesso em 10 de nov. 2023</a:t>
            </a:r>
          </a:p>
          <a:p>
            <a:pPr>
              <a:lnSpc>
                <a:spcPts val="486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329343" y="782922"/>
            <a:ext cx="6401387" cy="8721156"/>
          </a:xfrm>
          <a:custGeom>
            <a:avLst/>
            <a:gdLst/>
            <a:ahLst/>
            <a:cxnLst/>
            <a:rect r="r" b="b" t="t" l="l"/>
            <a:pathLst>
              <a:path h="8721156" w="6401387">
                <a:moveTo>
                  <a:pt x="0" y="0"/>
                </a:moveTo>
                <a:lnTo>
                  <a:pt x="6401388" y="0"/>
                </a:lnTo>
                <a:lnTo>
                  <a:pt x="6401388" y="8721156"/>
                </a:lnTo>
                <a:lnTo>
                  <a:pt x="0" y="8721156"/>
                </a:lnTo>
                <a:lnTo>
                  <a:pt x="0" y="0"/>
                </a:lnTo>
                <a:close/>
              </a:path>
            </a:pathLst>
          </a:custGeom>
          <a:blipFill>
            <a:blip r:embed="rId2"/>
            <a:stretch>
              <a:fillRect l="-127357" t="-40228" r="-52332" b="-13742"/>
            </a:stretch>
          </a:blipFill>
        </p:spPr>
      </p:sp>
      <p:sp>
        <p:nvSpPr>
          <p:cNvPr name="TextBox 3" id="3"/>
          <p:cNvSpPr txBox="true"/>
          <p:nvPr/>
        </p:nvSpPr>
        <p:spPr>
          <a:xfrm rot="0">
            <a:off x="0" y="611472"/>
            <a:ext cx="11329343" cy="2762250"/>
          </a:xfrm>
          <a:prstGeom prst="rect">
            <a:avLst/>
          </a:prstGeom>
        </p:spPr>
        <p:txBody>
          <a:bodyPr anchor="t" rtlCol="false" tIns="0" lIns="0" bIns="0" rIns="0">
            <a:spAutoFit/>
          </a:bodyPr>
          <a:lstStyle/>
          <a:p>
            <a:pPr algn="ctr">
              <a:lnSpc>
                <a:spcPts val="10200"/>
              </a:lnSpc>
            </a:pPr>
            <a:r>
              <a:rPr lang="en-US" sz="8500">
                <a:solidFill>
                  <a:srgbClr val="6CE5E8"/>
                </a:solidFill>
                <a:latin typeface="Times New Roman Bold"/>
              </a:rPr>
              <a:t>Alocação Particionada Estática Absoluta</a:t>
            </a:r>
          </a:p>
        </p:txBody>
      </p:sp>
      <p:sp>
        <p:nvSpPr>
          <p:cNvPr name="TextBox 4" id="4"/>
          <p:cNvSpPr txBox="true"/>
          <p:nvPr/>
        </p:nvSpPr>
        <p:spPr>
          <a:xfrm rot="0">
            <a:off x="0" y="3525658"/>
            <a:ext cx="11104592" cy="5732642"/>
          </a:xfrm>
          <a:prstGeom prst="rect">
            <a:avLst/>
          </a:prstGeom>
        </p:spPr>
        <p:txBody>
          <a:bodyPr anchor="t" rtlCol="false" tIns="0" lIns="0" bIns="0" rIns="0">
            <a:spAutoFit/>
          </a:bodyPr>
          <a:lstStyle/>
          <a:p>
            <a:pPr algn="just" marL="1243645" indent="-621823" lvl="1">
              <a:lnSpc>
                <a:spcPts val="7488"/>
              </a:lnSpc>
              <a:buFont typeface="Arial"/>
              <a:buChar char="•"/>
            </a:pPr>
            <a:r>
              <a:rPr lang="en-US" sz="5760">
                <a:solidFill>
                  <a:srgbClr val="FFFFFF"/>
                </a:solidFill>
                <a:latin typeface="Times New Roman Medium"/>
              </a:rPr>
              <a:t> </a:t>
            </a:r>
            <a:r>
              <a:rPr lang="en-US" sz="5760">
                <a:solidFill>
                  <a:srgbClr val="FFFFFF"/>
                </a:solidFill>
                <a:latin typeface="Times New Roman Medium"/>
              </a:rPr>
              <a:t>Código absoluto</a:t>
            </a:r>
          </a:p>
          <a:p>
            <a:pPr algn="just" marL="1243645" indent="-621823" lvl="1">
              <a:lnSpc>
                <a:spcPts val="7488"/>
              </a:lnSpc>
              <a:spcBef>
                <a:spcPct val="0"/>
              </a:spcBef>
              <a:buFont typeface="Arial"/>
              <a:buChar char="•"/>
            </a:pPr>
            <a:r>
              <a:rPr lang="en-US" sz="5760">
                <a:solidFill>
                  <a:srgbClr val="FFFFFF"/>
                </a:solidFill>
                <a:latin typeface="Times New Roman Medium"/>
              </a:rPr>
              <a:t>Programas exclusivos para partições específicas.</a:t>
            </a:r>
          </a:p>
          <a:p>
            <a:pPr algn="just" marL="1243645" indent="-621823" lvl="1">
              <a:lnSpc>
                <a:spcPts val="7488"/>
              </a:lnSpc>
              <a:buFont typeface="Arial"/>
              <a:buChar char="•"/>
            </a:pPr>
            <a:r>
              <a:rPr lang="en-US" sz="5760">
                <a:solidFill>
                  <a:srgbClr val="FFFFFF"/>
                </a:solidFill>
                <a:latin typeface="Times New Roman Medium"/>
              </a:rPr>
              <a:t>Cada processo </a:t>
            </a:r>
            <a:r>
              <a:rPr lang="en-US" sz="5760">
                <a:solidFill>
                  <a:srgbClr val="FFFFFF"/>
                </a:solidFill>
                <a:latin typeface="Times New Roman Medium"/>
              </a:rPr>
              <a:t>só poderia ser executados em uma mesma partição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55" t="-42510" r="-659" b="-12843"/>
            </a:stretch>
          </a:blipFill>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479328" y="229738"/>
            <a:ext cx="11329343" cy="2762250"/>
          </a:xfrm>
          <a:prstGeom prst="rect">
            <a:avLst/>
          </a:prstGeom>
        </p:spPr>
        <p:txBody>
          <a:bodyPr anchor="t" rtlCol="false" tIns="0" lIns="0" bIns="0" rIns="0">
            <a:spAutoFit/>
          </a:bodyPr>
          <a:lstStyle/>
          <a:p>
            <a:pPr algn="ctr">
              <a:lnSpc>
                <a:spcPts val="10200"/>
              </a:lnSpc>
            </a:pPr>
            <a:r>
              <a:rPr lang="en-US" sz="8500">
                <a:solidFill>
                  <a:srgbClr val="6CE5E8"/>
                </a:solidFill>
                <a:latin typeface="Times New Roman Bold"/>
              </a:rPr>
              <a:t>Alocação Particionada Estática Realocável</a:t>
            </a:r>
          </a:p>
        </p:txBody>
      </p:sp>
      <p:sp>
        <p:nvSpPr>
          <p:cNvPr name="TextBox 3" id="3"/>
          <p:cNvSpPr txBox="true"/>
          <p:nvPr/>
        </p:nvSpPr>
        <p:spPr>
          <a:xfrm rot="0">
            <a:off x="1900978" y="3936757"/>
            <a:ext cx="10928407" cy="3851351"/>
          </a:xfrm>
          <a:prstGeom prst="rect">
            <a:avLst/>
          </a:prstGeom>
        </p:spPr>
        <p:txBody>
          <a:bodyPr anchor="t" rtlCol="false" tIns="0" lIns="0" bIns="0" rIns="0">
            <a:spAutoFit/>
          </a:bodyPr>
          <a:lstStyle/>
          <a:p>
            <a:pPr algn="just" marL="1243645" indent="-621823" lvl="1">
              <a:lnSpc>
                <a:spcPts val="7488"/>
              </a:lnSpc>
              <a:buFont typeface="Arial"/>
              <a:buChar char="•"/>
            </a:pPr>
            <a:r>
              <a:rPr lang="en-US" sz="5760">
                <a:solidFill>
                  <a:srgbClr val="FFFFFF"/>
                </a:solidFill>
                <a:latin typeface="Times New Roman Medium"/>
              </a:rPr>
              <a:t> </a:t>
            </a:r>
            <a:r>
              <a:rPr lang="en-US" sz="5760">
                <a:solidFill>
                  <a:srgbClr val="FFFFFF"/>
                </a:solidFill>
                <a:latin typeface="Times New Roman Medium"/>
              </a:rPr>
              <a:t>Código realocável</a:t>
            </a:r>
          </a:p>
          <a:p>
            <a:pPr algn="just">
              <a:lnSpc>
                <a:spcPts val="7488"/>
              </a:lnSpc>
            </a:pPr>
          </a:p>
          <a:p>
            <a:pPr algn="just" marL="1243645" indent="-621823" lvl="1">
              <a:lnSpc>
                <a:spcPts val="7488"/>
              </a:lnSpc>
              <a:buFont typeface="Arial"/>
              <a:buChar char="•"/>
            </a:pPr>
            <a:r>
              <a:rPr lang="en-US" sz="5760">
                <a:solidFill>
                  <a:srgbClr val="FFFFFF"/>
                </a:solidFill>
                <a:latin typeface="Times New Roman Medium"/>
              </a:rPr>
              <a:t>Programas podem rodar em qualquer partição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37152" y="-253259"/>
            <a:ext cx="19825152" cy="10793519"/>
          </a:xfrm>
          <a:custGeom>
            <a:avLst/>
            <a:gdLst/>
            <a:ahLst/>
            <a:cxnLst/>
            <a:rect r="r" b="b" t="t" l="l"/>
            <a:pathLst>
              <a:path h="10793519" w="19825152">
                <a:moveTo>
                  <a:pt x="0" y="0"/>
                </a:moveTo>
                <a:lnTo>
                  <a:pt x="19825152" y="0"/>
                </a:lnTo>
                <a:lnTo>
                  <a:pt x="19825152" y="10793518"/>
                </a:lnTo>
                <a:lnTo>
                  <a:pt x="0" y="10793518"/>
                </a:lnTo>
                <a:lnTo>
                  <a:pt x="0" y="0"/>
                </a:lnTo>
                <a:close/>
              </a:path>
            </a:pathLst>
          </a:custGeom>
          <a:blipFill>
            <a:blip r:embed="rId2"/>
            <a:stretch>
              <a:fillRect l="-7033" t="-36943" r="0" b="-1050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DAF2ChtG5zw</dc:identifier>
  <dcterms:modified xsi:type="dcterms:W3CDTF">2011-08-01T06:04:30Z</dcterms:modified>
  <cp:revision>1</cp:revision>
  <dc:title>ALOCACAO MEMÓRIA - TEORIA</dc:title>
</cp:coreProperties>
</file>